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720" r:id="rId1"/>
  </p:sldMasterIdLst>
  <p:notesMasterIdLst>
    <p:notesMasterId r:id="rId20"/>
  </p:notesMasterIdLst>
  <p:handoutMasterIdLst>
    <p:handoutMasterId r:id="rId21"/>
  </p:handoutMasterIdLst>
  <p:sldIdLst>
    <p:sldId id="260" r:id="rId2"/>
    <p:sldId id="510" r:id="rId3"/>
    <p:sldId id="518" r:id="rId4"/>
    <p:sldId id="511" r:id="rId5"/>
    <p:sldId id="460" r:id="rId6"/>
    <p:sldId id="500" r:id="rId7"/>
    <p:sldId id="513" r:id="rId8"/>
    <p:sldId id="468" r:id="rId9"/>
    <p:sldId id="505" r:id="rId10"/>
    <p:sldId id="400" r:id="rId11"/>
    <p:sldId id="502" r:id="rId12"/>
    <p:sldId id="519" r:id="rId13"/>
    <p:sldId id="515" r:id="rId14"/>
    <p:sldId id="483" r:id="rId15"/>
    <p:sldId id="516" r:id="rId16"/>
    <p:sldId id="418" r:id="rId17"/>
    <p:sldId id="421" r:id="rId18"/>
    <p:sldId id="517" r:id="rId19"/>
  </p:sldIdLst>
  <p:sldSz cx="9144000" cy="6858000" type="screen4x3"/>
  <p:notesSz cx="7053263" cy="93091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a:srgbClr val="FCD5B5"/>
    <a:srgbClr val="DBEEF4"/>
    <a:srgbClr val="CDE6FF"/>
    <a:srgbClr val="99CCFF"/>
    <a:srgbClr val="EAD347"/>
    <a:srgbClr val="F8FAF4"/>
    <a:srgbClr val="FFFF66"/>
    <a:srgbClr val="FFD54F"/>
    <a:srgbClr val="FF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Estilo oscuro 2 - Énfasis 1/Énfasis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2833802-FEF1-4C79-8D5D-14CF1EAF98D9}" styleName="Estilo claro 2 - Énfasis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Estilo claro 2 - Énfasis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Estilo claro 2 - Énfasis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FECB4D8-DB02-4DC6-A0A2-4F2EBAE1DC90}" styleName="Estilo medio 1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B344D84-9AFB-497E-A393-DC336BA19D2E}" styleName="Estilo medio 3 - Énfasi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67" autoAdjust="0"/>
    <p:restoredTop sz="99290" autoAdjust="0"/>
  </p:normalViewPr>
  <p:slideViewPr>
    <p:cSldViewPr>
      <p:cViewPr varScale="1">
        <p:scale>
          <a:sx n="54" d="100"/>
          <a:sy n="54" d="100"/>
        </p:scale>
        <p:origin x="-1344" y="-29"/>
      </p:cViewPr>
      <p:guideLst>
        <p:guide orient="horz" pos="754"/>
        <p:guide pos="295"/>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56414" cy="465455"/>
          </a:xfrm>
          <a:prstGeom prst="rect">
            <a:avLst/>
          </a:prstGeom>
        </p:spPr>
        <p:txBody>
          <a:bodyPr vert="horz" lIns="92609" tIns="46305" rIns="92609" bIns="46305" rtlCol="0"/>
          <a:lstStyle>
            <a:lvl1pPr algn="l">
              <a:defRPr sz="1200"/>
            </a:lvl1pPr>
          </a:lstStyle>
          <a:p>
            <a:endParaRPr lang="es-ES_tradnl"/>
          </a:p>
        </p:txBody>
      </p:sp>
      <p:sp>
        <p:nvSpPr>
          <p:cNvPr id="3" name="Marcador de fecha 2"/>
          <p:cNvSpPr>
            <a:spLocks noGrp="1"/>
          </p:cNvSpPr>
          <p:nvPr>
            <p:ph type="dt" sz="quarter" idx="1"/>
          </p:nvPr>
        </p:nvSpPr>
        <p:spPr>
          <a:xfrm>
            <a:off x="3995217" y="0"/>
            <a:ext cx="3056414" cy="465455"/>
          </a:xfrm>
          <a:prstGeom prst="rect">
            <a:avLst/>
          </a:prstGeom>
        </p:spPr>
        <p:txBody>
          <a:bodyPr vert="horz" lIns="92609" tIns="46305" rIns="92609" bIns="46305" rtlCol="0"/>
          <a:lstStyle>
            <a:lvl1pPr algn="r">
              <a:defRPr sz="1200"/>
            </a:lvl1pPr>
          </a:lstStyle>
          <a:p>
            <a:fld id="{89ECF0B8-F45F-5441-A7AC-9190ED575F89}" type="datetimeFigureOut">
              <a:rPr lang="es-ES_tradnl" smtClean="0"/>
              <a:pPr/>
              <a:t>04/12/2013</a:t>
            </a:fld>
            <a:endParaRPr lang="es-ES_tradnl"/>
          </a:p>
        </p:txBody>
      </p:sp>
      <p:sp>
        <p:nvSpPr>
          <p:cNvPr id="4" name="Marcador de pie de página 3"/>
          <p:cNvSpPr>
            <a:spLocks noGrp="1"/>
          </p:cNvSpPr>
          <p:nvPr>
            <p:ph type="ftr" sz="quarter" idx="2"/>
          </p:nvPr>
        </p:nvSpPr>
        <p:spPr>
          <a:xfrm>
            <a:off x="0" y="8842030"/>
            <a:ext cx="3056414" cy="465455"/>
          </a:xfrm>
          <a:prstGeom prst="rect">
            <a:avLst/>
          </a:prstGeom>
        </p:spPr>
        <p:txBody>
          <a:bodyPr vert="horz" lIns="92609" tIns="46305" rIns="92609" bIns="46305" rtlCol="0" anchor="b"/>
          <a:lstStyle>
            <a:lvl1pPr algn="l">
              <a:defRPr sz="1200"/>
            </a:lvl1pPr>
          </a:lstStyle>
          <a:p>
            <a:r>
              <a:rPr lang="pt-BR" smtClean="0"/>
              <a:t>Fides Ecosol SAPI de CV, Empresa Administradora de Fides Ecosol FICAP</a:t>
            </a:r>
            <a:endParaRPr lang="es-ES_tradnl"/>
          </a:p>
        </p:txBody>
      </p:sp>
      <p:sp>
        <p:nvSpPr>
          <p:cNvPr id="5" name="Marcador de número de diapositiva 4"/>
          <p:cNvSpPr>
            <a:spLocks noGrp="1"/>
          </p:cNvSpPr>
          <p:nvPr>
            <p:ph type="sldNum" sz="quarter" idx="3"/>
          </p:nvPr>
        </p:nvSpPr>
        <p:spPr>
          <a:xfrm>
            <a:off x="3995217" y="8842030"/>
            <a:ext cx="3056414" cy="465455"/>
          </a:xfrm>
          <a:prstGeom prst="rect">
            <a:avLst/>
          </a:prstGeom>
        </p:spPr>
        <p:txBody>
          <a:bodyPr vert="horz" lIns="92609" tIns="46305" rIns="92609" bIns="46305" rtlCol="0" anchor="b"/>
          <a:lstStyle>
            <a:lvl1pPr algn="r">
              <a:defRPr sz="1200"/>
            </a:lvl1pPr>
          </a:lstStyle>
          <a:p>
            <a:fld id="{FEF46536-B580-F64B-AA4E-226FA80264F5}" type="slidenum">
              <a:rPr lang="es-ES_tradnl" smtClean="0"/>
              <a:pPr/>
              <a:t>‹Nº›</a:t>
            </a:fld>
            <a:endParaRPr lang="es-ES_tradnl"/>
          </a:p>
        </p:txBody>
      </p:sp>
    </p:spTree>
    <p:extLst>
      <p:ext uri="{BB962C8B-B14F-4D97-AF65-F5344CB8AC3E}">
        <p14:creationId xmlns:p14="http://schemas.microsoft.com/office/powerpoint/2010/main" val="147218844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6414" cy="465455"/>
          </a:xfrm>
          <a:prstGeom prst="rect">
            <a:avLst/>
          </a:prstGeom>
        </p:spPr>
        <p:txBody>
          <a:bodyPr vert="horz" lIns="92609" tIns="46305" rIns="92609" bIns="46305" rtlCol="0"/>
          <a:lstStyle>
            <a:lvl1pPr algn="l">
              <a:defRPr sz="1200"/>
            </a:lvl1pPr>
          </a:lstStyle>
          <a:p>
            <a:endParaRPr lang="es-MX"/>
          </a:p>
        </p:txBody>
      </p:sp>
      <p:sp>
        <p:nvSpPr>
          <p:cNvPr id="3" name="2 Marcador de fecha"/>
          <p:cNvSpPr>
            <a:spLocks noGrp="1"/>
          </p:cNvSpPr>
          <p:nvPr>
            <p:ph type="dt" idx="1"/>
          </p:nvPr>
        </p:nvSpPr>
        <p:spPr>
          <a:xfrm>
            <a:off x="3995217" y="0"/>
            <a:ext cx="3056414" cy="465455"/>
          </a:xfrm>
          <a:prstGeom prst="rect">
            <a:avLst/>
          </a:prstGeom>
        </p:spPr>
        <p:txBody>
          <a:bodyPr vert="horz" lIns="92609" tIns="46305" rIns="92609" bIns="46305" rtlCol="0"/>
          <a:lstStyle>
            <a:lvl1pPr algn="r">
              <a:defRPr sz="1200"/>
            </a:lvl1pPr>
          </a:lstStyle>
          <a:p>
            <a:fld id="{B20EAB83-6F35-4D24-B937-CC328498CF68}" type="datetimeFigureOut">
              <a:rPr lang="es-MX" smtClean="0"/>
              <a:pPr/>
              <a:t>04/12/2013</a:t>
            </a:fld>
            <a:endParaRPr lang="es-MX"/>
          </a:p>
        </p:txBody>
      </p:sp>
      <p:sp>
        <p:nvSpPr>
          <p:cNvPr id="4" name="3 Marcador de imagen de diapositiva"/>
          <p:cNvSpPr>
            <a:spLocks noGrp="1" noRot="1" noChangeAspect="1"/>
          </p:cNvSpPr>
          <p:nvPr>
            <p:ph type="sldImg" idx="2"/>
          </p:nvPr>
        </p:nvSpPr>
        <p:spPr>
          <a:xfrm>
            <a:off x="1198563" y="698500"/>
            <a:ext cx="4656137" cy="3490913"/>
          </a:xfrm>
          <a:prstGeom prst="rect">
            <a:avLst/>
          </a:prstGeom>
          <a:noFill/>
          <a:ln w="12700">
            <a:solidFill>
              <a:prstClr val="black"/>
            </a:solidFill>
          </a:ln>
        </p:spPr>
        <p:txBody>
          <a:bodyPr vert="horz" lIns="92609" tIns="46305" rIns="92609" bIns="46305" rtlCol="0" anchor="ctr"/>
          <a:lstStyle/>
          <a:p>
            <a:endParaRPr lang="es-MX"/>
          </a:p>
        </p:txBody>
      </p:sp>
      <p:sp>
        <p:nvSpPr>
          <p:cNvPr id="5" name="4 Marcador de notas"/>
          <p:cNvSpPr>
            <a:spLocks noGrp="1"/>
          </p:cNvSpPr>
          <p:nvPr>
            <p:ph type="body" sz="quarter" idx="3"/>
          </p:nvPr>
        </p:nvSpPr>
        <p:spPr>
          <a:xfrm>
            <a:off x="705327" y="4421823"/>
            <a:ext cx="5642610" cy="4189095"/>
          </a:xfrm>
          <a:prstGeom prst="rect">
            <a:avLst/>
          </a:prstGeom>
        </p:spPr>
        <p:txBody>
          <a:bodyPr vert="horz" lIns="92609" tIns="46305" rIns="92609" bIns="46305"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842030"/>
            <a:ext cx="3056414" cy="465455"/>
          </a:xfrm>
          <a:prstGeom prst="rect">
            <a:avLst/>
          </a:prstGeom>
        </p:spPr>
        <p:txBody>
          <a:bodyPr vert="horz" lIns="92609" tIns="46305" rIns="92609" bIns="46305" rtlCol="0" anchor="b"/>
          <a:lstStyle>
            <a:lvl1pPr algn="l">
              <a:defRPr sz="1200"/>
            </a:lvl1pPr>
          </a:lstStyle>
          <a:p>
            <a:r>
              <a:rPr lang="pt-BR" smtClean="0"/>
              <a:t>Fides Ecosol SAPI de CV, Empresa Administradora de Fides Ecosol FICAP</a:t>
            </a:r>
            <a:endParaRPr lang="es-MX"/>
          </a:p>
        </p:txBody>
      </p:sp>
      <p:sp>
        <p:nvSpPr>
          <p:cNvPr id="7" name="6 Marcador de número de diapositiva"/>
          <p:cNvSpPr>
            <a:spLocks noGrp="1"/>
          </p:cNvSpPr>
          <p:nvPr>
            <p:ph type="sldNum" sz="quarter" idx="5"/>
          </p:nvPr>
        </p:nvSpPr>
        <p:spPr>
          <a:xfrm>
            <a:off x="3995217" y="8842030"/>
            <a:ext cx="3056414" cy="465455"/>
          </a:xfrm>
          <a:prstGeom prst="rect">
            <a:avLst/>
          </a:prstGeom>
        </p:spPr>
        <p:txBody>
          <a:bodyPr vert="horz" lIns="92609" tIns="46305" rIns="92609" bIns="46305" rtlCol="0" anchor="b"/>
          <a:lstStyle>
            <a:lvl1pPr algn="r">
              <a:defRPr sz="1200"/>
            </a:lvl1pPr>
          </a:lstStyle>
          <a:p>
            <a:fld id="{5F114BF2-7438-4CB1-9234-5769FB17E47A}" type="slidenum">
              <a:rPr lang="es-MX" smtClean="0"/>
              <a:pPr/>
              <a:t>‹Nº›</a:t>
            </a:fld>
            <a:endParaRPr lang="es-MX"/>
          </a:p>
        </p:txBody>
      </p:sp>
    </p:spTree>
    <p:extLst>
      <p:ext uri="{BB962C8B-B14F-4D97-AF65-F5344CB8AC3E}">
        <p14:creationId xmlns:p14="http://schemas.microsoft.com/office/powerpoint/2010/main" val="217803262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5071AB26-53C5-48EF-8A19-554163EBD736}" type="datetime1">
              <a:rPr lang="es-ES" smtClean="0"/>
              <a:pPr/>
              <a:t>04/12/2013</a:t>
            </a:fld>
            <a:endParaRPr lang="es-ES"/>
          </a:p>
        </p:txBody>
      </p:sp>
      <p:sp>
        <p:nvSpPr>
          <p:cNvPr id="5" name="4 Marcador de pie de página"/>
          <p:cNvSpPr>
            <a:spLocks noGrp="1"/>
          </p:cNvSpPr>
          <p:nvPr>
            <p:ph type="ftr" sz="quarter" idx="11"/>
          </p:nvPr>
        </p:nvSpPr>
        <p:spPr/>
        <p:txBody>
          <a:bodyPr/>
          <a:lstStyle/>
          <a:p>
            <a:r>
              <a:rPr lang="es-MX" smtClean="0"/>
              <a:t>Fides Ecosol FICAP, Fideicomiso de Capitales para Invertir en Empresas de la Economía Social             Prohibida cualquier tipo de Reproducción y Distribución</a:t>
            </a:r>
            <a:endParaRPr lang="es-ES" dirty="0"/>
          </a:p>
        </p:txBody>
      </p:sp>
      <p:sp>
        <p:nvSpPr>
          <p:cNvPr id="6" name="5 Marcador de número de diapositiva"/>
          <p:cNvSpPr>
            <a:spLocks noGrp="1"/>
          </p:cNvSpPr>
          <p:nvPr>
            <p:ph type="sldNum" sz="quarter" idx="12"/>
          </p:nvPr>
        </p:nvSpPr>
        <p:spPr/>
        <p:txBody>
          <a:bodyPr/>
          <a:lstStyle/>
          <a:p>
            <a:fld id="{4B0D483F-F6E6-4D6C-9B11-B9B470F039D4}"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EDF4B05-342B-4F87-9B11-7ED5595477CE}" type="datetime1">
              <a:rPr lang="es-ES" smtClean="0"/>
              <a:pPr/>
              <a:t>04/12/2013</a:t>
            </a:fld>
            <a:endParaRPr lang="es-ES"/>
          </a:p>
        </p:txBody>
      </p:sp>
      <p:sp>
        <p:nvSpPr>
          <p:cNvPr id="5" name="4 Marcador de pie de página"/>
          <p:cNvSpPr>
            <a:spLocks noGrp="1"/>
          </p:cNvSpPr>
          <p:nvPr>
            <p:ph type="ftr" sz="quarter" idx="11"/>
          </p:nvPr>
        </p:nvSpPr>
        <p:spPr/>
        <p:txBody>
          <a:bodyPr/>
          <a:lstStyle/>
          <a:p>
            <a:r>
              <a:rPr lang="es-MX" smtClean="0"/>
              <a:t>Fides Ecosol FICAP, Fideicomiso de Capitales para Invertir en Empresas de la Economía Social             Prohibida cualquier tipo de Reproducción y Distribución</a:t>
            </a:r>
            <a:endParaRPr lang="es-ES" dirty="0"/>
          </a:p>
        </p:txBody>
      </p:sp>
      <p:sp>
        <p:nvSpPr>
          <p:cNvPr id="6" name="5 Marcador de número de diapositiva"/>
          <p:cNvSpPr>
            <a:spLocks noGrp="1"/>
          </p:cNvSpPr>
          <p:nvPr>
            <p:ph type="sldNum" sz="quarter" idx="12"/>
          </p:nvPr>
        </p:nvSpPr>
        <p:spPr/>
        <p:txBody>
          <a:bodyPr/>
          <a:lstStyle/>
          <a:p>
            <a:fld id="{4B0D483F-F6E6-4D6C-9B11-B9B470F039D4}"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08D24E7-5A5F-4487-ABB5-6325E1A80D47}" type="datetime1">
              <a:rPr lang="es-ES" smtClean="0"/>
              <a:pPr/>
              <a:t>04/12/2013</a:t>
            </a:fld>
            <a:endParaRPr lang="es-ES"/>
          </a:p>
        </p:txBody>
      </p:sp>
      <p:sp>
        <p:nvSpPr>
          <p:cNvPr id="5" name="4 Marcador de pie de página"/>
          <p:cNvSpPr>
            <a:spLocks noGrp="1"/>
          </p:cNvSpPr>
          <p:nvPr>
            <p:ph type="ftr" sz="quarter" idx="11"/>
          </p:nvPr>
        </p:nvSpPr>
        <p:spPr/>
        <p:txBody>
          <a:bodyPr/>
          <a:lstStyle/>
          <a:p>
            <a:r>
              <a:rPr lang="es-MX" smtClean="0"/>
              <a:t>Fides Ecosol FICAP, Fideicomiso de Capitales para Invertir en Empresas de la Economía Social             Prohibida cualquier tipo de Reproducción y Distribución</a:t>
            </a:r>
            <a:endParaRPr lang="es-ES" dirty="0"/>
          </a:p>
        </p:txBody>
      </p:sp>
      <p:sp>
        <p:nvSpPr>
          <p:cNvPr id="6" name="5 Marcador de número de diapositiva"/>
          <p:cNvSpPr>
            <a:spLocks noGrp="1"/>
          </p:cNvSpPr>
          <p:nvPr>
            <p:ph type="sldNum" sz="quarter" idx="12"/>
          </p:nvPr>
        </p:nvSpPr>
        <p:spPr/>
        <p:txBody>
          <a:bodyPr/>
          <a:lstStyle/>
          <a:p>
            <a:fld id="{4B0D483F-F6E6-4D6C-9B11-B9B470F039D4}"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A55373BC-4DF9-4025-A963-51633A719E0A}" type="datetime1">
              <a:rPr lang="es-ES" smtClean="0"/>
              <a:pPr/>
              <a:t>04/12/2013</a:t>
            </a:fld>
            <a:endParaRPr lang="es-ES"/>
          </a:p>
        </p:txBody>
      </p:sp>
      <p:sp>
        <p:nvSpPr>
          <p:cNvPr id="5" name="4 Marcador de pie de página"/>
          <p:cNvSpPr>
            <a:spLocks noGrp="1"/>
          </p:cNvSpPr>
          <p:nvPr>
            <p:ph type="ftr" sz="quarter" idx="11"/>
          </p:nvPr>
        </p:nvSpPr>
        <p:spPr/>
        <p:txBody>
          <a:bodyPr/>
          <a:lstStyle/>
          <a:p>
            <a:r>
              <a:rPr lang="es-MX" smtClean="0"/>
              <a:t>Fides Ecosol FICAP, Fideicomiso de Capitales para Invertir en Empresas de la Economía Social             Prohibida cualquier tipo de Reproducción y Distribución</a:t>
            </a:r>
            <a:endParaRPr lang="es-ES" dirty="0"/>
          </a:p>
        </p:txBody>
      </p:sp>
      <p:sp>
        <p:nvSpPr>
          <p:cNvPr id="6" name="5 Marcador de número de diapositiva"/>
          <p:cNvSpPr>
            <a:spLocks noGrp="1"/>
          </p:cNvSpPr>
          <p:nvPr>
            <p:ph type="sldNum" sz="quarter" idx="12"/>
          </p:nvPr>
        </p:nvSpPr>
        <p:spPr/>
        <p:txBody>
          <a:bodyPr/>
          <a:lstStyle/>
          <a:p>
            <a:fld id="{4B0D483F-F6E6-4D6C-9B11-B9B470F039D4}"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53A9966E-95B4-408A-B503-317658590035}" type="datetime1">
              <a:rPr lang="es-ES" smtClean="0"/>
              <a:pPr/>
              <a:t>04/12/2013</a:t>
            </a:fld>
            <a:endParaRPr lang="es-ES"/>
          </a:p>
        </p:txBody>
      </p:sp>
      <p:sp>
        <p:nvSpPr>
          <p:cNvPr id="5" name="4 Marcador de pie de página"/>
          <p:cNvSpPr>
            <a:spLocks noGrp="1"/>
          </p:cNvSpPr>
          <p:nvPr>
            <p:ph type="ftr" sz="quarter" idx="11"/>
          </p:nvPr>
        </p:nvSpPr>
        <p:spPr/>
        <p:txBody>
          <a:bodyPr/>
          <a:lstStyle/>
          <a:p>
            <a:r>
              <a:rPr lang="es-MX" smtClean="0"/>
              <a:t>Fides Ecosol FICAP, Fideicomiso de Capitales para Invertir en Empresas de la Economía Social             Prohibida cualquier tipo de Reproducción y Distribución</a:t>
            </a:r>
            <a:endParaRPr lang="es-ES" dirty="0"/>
          </a:p>
        </p:txBody>
      </p:sp>
      <p:sp>
        <p:nvSpPr>
          <p:cNvPr id="6" name="5 Marcador de número de diapositiva"/>
          <p:cNvSpPr>
            <a:spLocks noGrp="1"/>
          </p:cNvSpPr>
          <p:nvPr>
            <p:ph type="sldNum" sz="quarter" idx="12"/>
          </p:nvPr>
        </p:nvSpPr>
        <p:spPr/>
        <p:txBody>
          <a:bodyPr/>
          <a:lstStyle/>
          <a:p>
            <a:fld id="{4B0D483F-F6E6-4D6C-9B11-B9B470F039D4}"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1EE57772-100C-450F-8C56-AFD5788F50CE}" type="datetime1">
              <a:rPr lang="es-ES" smtClean="0"/>
              <a:pPr/>
              <a:t>04/12/2013</a:t>
            </a:fld>
            <a:endParaRPr lang="es-ES"/>
          </a:p>
        </p:txBody>
      </p:sp>
      <p:sp>
        <p:nvSpPr>
          <p:cNvPr id="6" name="5 Marcador de pie de página"/>
          <p:cNvSpPr>
            <a:spLocks noGrp="1"/>
          </p:cNvSpPr>
          <p:nvPr>
            <p:ph type="ftr" sz="quarter" idx="11"/>
          </p:nvPr>
        </p:nvSpPr>
        <p:spPr/>
        <p:txBody>
          <a:bodyPr/>
          <a:lstStyle/>
          <a:p>
            <a:r>
              <a:rPr lang="es-MX" smtClean="0"/>
              <a:t>Fides Ecosol FICAP, Fideicomiso de Capitales para Invertir en Empresas de la Economía Social             Prohibida cualquier tipo de Reproducción y Distribución</a:t>
            </a:r>
            <a:endParaRPr lang="es-ES" dirty="0"/>
          </a:p>
        </p:txBody>
      </p:sp>
      <p:sp>
        <p:nvSpPr>
          <p:cNvPr id="7" name="6 Marcador de número de diapositiva"/>
          <p:cNvSpPr>
            <a:spLocks noGrp="1"/>
          </p:cNvSpPr>
          <p:nvPr>
            <p:ph type="sldNum" sz="quarter" idx="12"/>
          </p:nvPr>
        </p:nvSpPr>
        <p:spPr/>
        <p:txBody>
          <a:bodyPr/>
          <a:lstStyle/>
          <a:p>
            <a:fld id="{4B0D483F-F6E6-4D6C-9B11-B9B470F039D4}"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64252F69-7F2B-4A69-A0B0-068214A0C5FC}" type="datetime1">
              <a:rPr lang="es-ES" smtClean="0"/>
              <a:pPr/>
              <a:t>04/12/2013</a:t>
            </a:fld>
            <a:endParaRPr lang="es-ES"/>
          </a:p>
        </p:txBody>
      </p:sp>
      <p:sp>
        <p:nvSpPr>
          <p:cNvPr id="8" name="7 Marcador de pie de página"/>
          <p:cNvSpPr>
            <a:spLocks noGrp="1"/>
          </p:cNvSpPr>
          <p:nvPr>
            <p:ph type="ftr" sz="quarter" idx="11"/>
          </p:nvPr>
        </p:nvSpPr>
        <p:spPr/>
        <p:txBody>
          <a:bodyPr/>
          <a:lstStyle/>
          <a:p>
            <a:r>
              <a:rPr lang="es-MX" smtClean="0"/>
              <a:t>Fides Ecosol FICAP, Fideicomiso de Capitales para Invertir en Empresas de la Economía Social             Prohibida cualquier tipo de Reproducción y Distribución</a:t>
            </a:r>
            <a:endParaRPr lang="es-ES" dirty="0"/>
          </a:p>
        </p:txBody>
      </p:sp>
      <p:sp>
        <p:nvSpPr>
          <p:cNvPr id="9" name="8 Marcador de número de diapositiva"/>
          <p:cNvSpPr>
            <a:spLocks noGrp="1"/>
          </p:cNvSpPr>
          <p:nvPr>
            <p:ph type="sldNum" sz="quarter" idx="12"/>
          </p:nvPr>
        </p:nvSpPr>
        <p:spPr/>
        <p:txBody>
          <a:bodyPr/>
          <a:lstStyle/>
          <a:p>
            <a:fld id="{4B0D483F-F6E6-4D6C-9B11-B9B470F039D4}"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267D53C0-DD18-43B4-A248-5EF366373CE6}" type="datetime1">
              <a:rPr lang="es-ES" smtClean="0"/>
              <a:pPr/>
              <a:t>04/12/2013</a:t>
            </a:fld>
            <a:endParaRPr lang="es-ES"/>
          </a:p>
        </p:txBody>
      </p:sp>
      <p:sp>
        <p:nvSpPr>
          <p:cNvPr id="4" name="3 Marcador de pie de página"/>
          <p:cNvSpPr>
            <a:spLocks noGrp="1"/>
          </p:cNvSpPr>
          <p:nvPr>
            <p:ph type="ftr" sz="quarter" idx="11"/>
          </p:nvPr>
        </p:nvSpPr>
        <p:spPr/>
        <p:txBody>
          <a:bodyPr/>
          <a:lstStyle/>
          <a:p>
            <a:r>
              <a:rPr lang="es-MX" smtClean="0"/>
              <a:t>Fides Ecosol FICAP, Fideicomiso de Capitales para Invertir en Empresas de la Economía Social             Prohibida cualquier tipo de Reproducción y Distribución</a:t>
            </a:r>
            <a:endParaRPr lang="es-ES" dirty="0"/>
          </a:p>
        </p:txBody>
      </p:sp>
      <p:sp>
        <p:nvSpPr>
          <p:cNvPr id="5" name="4 Marcador de número de diapositiva"/>
          <p:cNvSpPr>
            <a:spLocks noGrp="1"/>
          </p:cNvSpPr>
          <p:nvPr>
            <p:ph type="sldNum" sz="quarter" idx="12"/>
          </p:nvPr>
        </p:nvSpPr>
        <p:spPr/>
        <p:txBody>
          <a:bodyPr/>
          <a:lstStyle/>
          <a:p>
            <a:fld id="{4B0D483F-F6E6-4D6C-9B11-B9B470F039D4}"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040FDCE-9D52-4490-8C9B-126CEE790CE7}" type="datetime1">
              <a:rPr lang="es-ES" smtClean="0"/>
              <a:pPr/>
              <a:t>04/12/2013</a:t>
            </a:fld>
            <a:endParaRPr lang="es-ES"/>
          </a:p>
        </p:txBody>
      </p:sp>
      <p:sp>
        <p:nvSpPr>
          <p:cNvPr id="3" name="2 Marcador de pie de página"/>
          <p:cNvSpPr>
            <a:spLocks noGrp="1"/>
          </p:cNvSpPr>
          <p:nvPr>
            <p:ph type="ftr" sz="quarter" idx="11"/>
          </p:nvPr>
        </p:nvSpPr>
        <p:spPr/>
        <p:txBody>
          <a:bodyPr/>
          <a:lstStyle/>
          <a:p>
            <a:r>
              <a:rPr lang="es-MX" smtClean="0"/>
              <a:t>Fides Ecosol FICAP, Fideicomiso de Capitales para Invertir en Empresas de la Economía Social             Prohibida cualquier tipo de Reproducción y Distribución</a:t>
            </a:r>
            <a:endParaRPr lang="es-ES" dirty="0"/>
          </a:p>
        </p:txBody>
      </p:sp>
      <p:sp>
        <p:nvSpPr>
          <p:cNvPr id="4" name="3 Marcador de número de diapositiva"/>
          <p:cNvSpPr>
            <a:spLocks noGrp="1"/>
          </p:cNvSpPr>
          <p:nvPr>
            <p:ph type="sldNum" sz="quarter" idx="12"/>
          </p:nvPr>
        </p:nvSpPr>
        <p:spPr/>
        <p:txBody>
          <a:bodyPr/>
          <a:lstStyle/>
          <a:p>
            <a:fld id="{4B0D483F-F6E6-4D6C-9B11-B9B470F039D4}"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7BCBB5F-936A-49F8-A65A-A2E55867361B}" type="datetime1">
              <a:rPr lang="es-ES" smtClean="0"/>
              <a:pPr/>
              <a:t>04/12/2013</a:t>
            </a:fld>
            <a:endParaRPr lang="es-ES"/>
          </a:p>
        </p:txBody>
      </p:sp>
      <p:sp>
        <p:nvSpPr>
          <p:cNvPr id="6" name="5 Marcador de pie de página"/>
          <p:cNvSpPr>
            <a:spLocks noGrp="1"/>
          </p:cNvSpPr>
          <p:nvPr>
            <p:ph type="ftr" sz="quarter" idx="11"/>
          </p:nvPr>
        </p:nvSpPr>
        <p:spPr/>
        <p:txBody>
          <a:bodyPr/>
          <a:lstStyle/>
          <a:p>
            <a:r>
              <a:rPr lang="es-MX" smtClean="0"/>
              <a:t>Fides Ecosol FICAP, Fideicomiso de Capitales para Invertir en Empresas de la Economía Social             Prohibida cualquier tipo de Reproducción y Distribución</a:t>
            </a:r>
            <a:endParaRPr lang="es-ES" dirty="0"/>
          </a:p>
        </p:txBody>
      </p:sp>
      <p:sp>
        <p:nvSpPr>
          <p:cNvPr id="7" name="6 Marcador de número de diapositiva"/>
          <p:cNvSpPr>
            <a:spLocks noGrp="1"/>
          </p:cNvSpPr>
          <p:nvPr>
            <p:ph type="sldNum" sz="quarter" idx="12"/>
          </p:nvPr>
        </p:nvSpPr>
        <p:spPr/>
        <p:txBody>
          <a:bodyPr/>
          <a:lstStyle/>
          <a:p>
            <a:fld id="{4B0D483F-F6E6-4D6C-9B11-B9B470F039D4}"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2EF5698-A350-45FF-9643-331F7D9038CF}" type="datetime1">
              <a:rPr lang="es-ES" smtClean="0"/>
              <a:pPr/>
              <a:t>04/12/2013</a:t>
            </a:fld>
            <a:endParaRPr lang="es-ES"/>
          </a:p>
        </p:txBody>
      </p:sp>
      <p:sp>
        <p:nvSpPr>
          <p:cNvPr id="6" name="5 Marcador de pie de página"/>
          <p:cNvSpPr>
            <a:spLocks noGrp="1"/>
          </p:cNvSpPr>
          <p:nvPr>
            <p:ph type="ftr" sz="quarter" idx="11"/>
          </p:nvPr>
        </p:nvSpPr>
        <p:spPr/>
        <p:txBody>
          <a:bodyPr/>
          <a:lstStyle/>
          <a:p>
            <a:r>
              <a:rPr lang="es-MX" smtClean="0"/>
              <a:t>Fides Ecosol FICAP, Fideicomiso de Capitales para Invertir en Empresas de la Economía Social             Prohibida cualquier tipo de Reproducción y Distribución</a:t>
            </a:r>
            <a:endParaRPr lang="es-ES" dirty="0"/>
          </a:p>
        </p:txBody>
      </p:sp>
      <p:sp>
        <p:nvSpPr>
          <p:cNvPr id="7" name="6 Marcador de número de diapositiva"/>
          <p:cNvSpPr>
            <a:spLocks noGrp="1"/>
          </p:cNvSpPr>
          <p:nvPr>
            <p:ph type="sldNum" sz="quarter" idx="12"/>
          </p:nvPr>
        </p:nvSpPr>
        <p:spPr/>
        <p:txBody>
          <a:bodyPr/>
          <a:lstStyle/>
          <a:p>
            <a:fld id="{4B0D483F-F6E6-4D6C-9B11-B9B470F039D4}"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49EB3F-BBC9-436F-8455-8E0DF14E752C}" type="datetime1">
              <a:rPr lang="es-ES" smtClean="0"/>
              <a:pPr/>
              <a:t>04/12/2013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MX" smtClean="0"/>
              <a:t>Fides Ecosol FICAP, Fideicomiso de Capitales para Invertir en Empresas de la Economía Social             Prohibida cualquier tipo de Reproducción y Distribución</a:t>
            </a:r>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0D483F-F6E6-4D6C-9B11-B9B470F039D4}"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gi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a:xfrm>
            <a:off x="1643042" y="3068960"/>
            <a:ext cx="5857916" cy="1944216"/>
          </a:xfrm>
          <a:prstGeom prst="rect">
            <a:avLst/>
          </a:prstGeom>
        </p:spPr>
        <p:txBody>
          <a:bodyPr rtlCol="0">
            <a:noAutofit/>
          </a:bodyPr>
          <a:lstStyle/>
          <a:p>
            <a:pPr lvl="0" algn="ctr">
              <a:spcBef>
                <a:spcPct val="0"/>
              </a:spcBef>
              <a:defRPr/>
            </a:pPr>
            <a:endParaRPr lang="es-MX" sz="1600" b="1" i="1" dirty="0" smtClean="0">
              <a:latin typeface="+mj-lt"/>
            </a:endParaRPr>
          </a:p>
          <a:p>
            <a:pPr algn="ctr"/>
            <a:r>
              <a:rPr lang="es-MX" sz="2000" dirty="0" smtClean="0">
                <a:solidFill>
                  <a:schemeClr val="tx2">
                    <a:lumMod val="50000"/>
                  </a:schemeClr>
                </a:solidFill>
                <a:latin typeface="+mj-lt"/>
              </a:rPr>
              <a:t>Foro Internacional ‘</a:t>
            </a:r>
            <a:r>
              <a:rPr lang="es-MX" sz="2000" b="1" i="1" dirty="0" smtClean="0">
                <a:solidFill>
                  <a:schemeClr val="tx2">
                    <a:lumMod val="50000"/>
                  </a:schemeClr>
                </a:solidFill>
                <a:latin typeface="+mj-lt"/>
              </a:rPr>
              <a:t>La estrategia productiva en el desarrollo social: Impacto en el desarrollo regional,  mejorar la calidad de vida y favorecer la igualdad’</a:t>
            </a:r>
          </a:p>
          <a:p>
            <a:pPr algn="ctr"/>
            <a:r>
              <a:rPr lang="es-ES" b="1" dirty="0">
                <a:latin typeface="+mj-lt"/>
              </a:rPr>
              <a:t> </a:t>
            </a:r>
            <a:endParaRPr lang="es-ES" b="1" dirty="0" smtClean="0">
              <a:latin typeface="+mj-lt"/>
            </a:endParaRPr>
          </a:p>
          <a:p>
            <a:pPr algn="ctr"/>
            <a:r>
              <a:rPr lang="es-ES" sz="2400" b="1" dirty="0" smtClean="0">
                <a:latin typeface="+mj-lt"/>
              </a:rPr>
              <a:t>Carlos Heredia</a:t>
            </a:r>
          </a:p>
          <a:p>
            <a:pPr algn="ctr"/>
            <a:endParaRPr lang="es-ES" sz="1600" b="1" dirty="0" smtClean="0">
              <a:latin typeface="+mj-lt"/>
            </a:endParaRPr>
          </a:p>
          <a:p>
            <a:pPr algn="ctr"/>
            <a:r>
              <a:rPr lang="es-ES" sz="2400" b="1" dirty="0" smtClean="0">
                <a:latin typeface="+mj-lt"/>
              </a:rPr>
              <a:t>Panel 2: Fondos de capital del sector social para empresas de la población en pobreza con impacto en el desarrollo</a:t>
            </a:r>
          </a:p>
          <a:p>
            <a:pPr algn="ctr"/>
            <a:endParaRPr lang="es-ES" sz="2000" b="1" dirty="0" smtClean="0">
              <a:latin typeface="+mj-lt"/>
            </a:endParaRPr>
          </a:p>
        </p:txBody>
      </p:sp>
      <p:sp>
        <p:nvSpPr>
          <p:cNvPr id="3" name="2 Rectángulo"/>
          <p:cNvSpPr/>
          <p:nvPr/>
        </p:nvSpPr>
        <p:spPr>
          <a:xfrm>
            <a:off x="0" y="0"/>
            <a:ext cx="9144000" cy="121442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6" name="5 Conector recto"/>
          <p:cNvCxnSpPr/>
          <p:nvPr/>
        </p:nvCxnSpPr>
        <p:spPr>
          <a:xfrm>
            <a:off x="0" y="928670"/>
            <a:ext cx="9144000" cy="158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7 Rectángulo"/>
          <p:cNvSpPr/>
          <p:nvPr/>
        </p:nvSpPr>
        <p:spPr>
          <a:xfrm>
            <a:off x="5364088" y="6550247"/>
            <a:ext cx="3779912" cy="369332"/>
          </a:xfrm>
          <a:prstGeom prst="rect">
            <a:avLst/>
          </a:prstGeom>
        </p:spPr>
        <p:txBody>
          <a:bodyPr wrap="square">
            <a:spAutoFit/>
          </a:bodyPr>
          <a:lstStyle/>
          <a:p>
            <a:pPr algn="ctr"/>
            <a:r>
              <a:rPr lang="es-ES" b="1" dirty="0" smtClean="0">
                <a:latin typeface="Calibri" pitchFamily="34" charset="0"/>
              </a:rPr>
              <a:t>México,  DF , 4 de diciembre de 2013</a:t>
            </a:r>
            <a:endParaRPr lang="es-MX" b="1" dirty="0">
              <a:latin typeface="Calibri" pitchFamily="34" charset="0"/>
            </a:endParaRPr>
          </a:p>
        </p:txBody>
      </p:sp>
      <p:pic>
        <p:nvPicPr>
          <p:cNvPr id="7" name="Imagen 6" descr="Logo Fides SAPI.jpg"/>
          <p:cNvPicPr>
            <a:picLocks noChangeAspect="1"/>
          </p:cNvPicPr>
          <p:nvPr/>
        </p:nvPicPr>
        <p:blipFill>
          <a:blip r:embed="rId3"/>
          <a:stretch>
            <a:fillRect/>
          </a:stretch>
        </p:blipFill>
        <p:spPr>
          <a:xfrm>
            <a:off x="3209544" y="1628800"/>
            <a:ext cx="2724912" cy="137464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4 Grupo"/>
          <p:cNvGrpSpPr/>
          <p:nvPr/>
        </p:nvGrpSpPr>
        <p:grpSpPr>
          <a:xfrm>
            <a:off x="8782048" y="6496048"/>
            <a:ext cx="361952" cy="361952"/>
            <a:chOff x="8782048" y="6496048"/>
            <a:chExt cx="361952" cy="361952"/>
          </a:xfrm>
        </p:grpSpPr>
        <p:sp>
          <p:nvSpPr>
            <p:cNvPr id="10" name="9 Rectángulo"/>
            <p:cNvSpPr/>
            <p:nvPr/>
          </p:nvSpPr>
          <p:spPr>
            <a:xfrm>
              <a:off x="8782048" y="6496048"/>
              <a:ext cx="361952" cy="28907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8782048" y="6799605"/>
              <a:ext cx="361952" cy="5839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13" name="12 CuadroTexto"/>
          <p:cNvSpPr txBox="1"/>
          <p:nvPr/>
        </p:nvSpPr>
        <p:spPr>
          <a:xfrm>
            <a:off x="8837829" y="6517477"/>
            <a:ext cx="314659" cy="246221"/>
          </a:xfrm>
          <a:prstGeom prst="rect">
            <a:avLst/>
          </a:prstGeom>
          <a:noFill/>
        </p:spPr>
        <p:txBody>
          <a:bodyPr wrap="none" rtlCol="0">
            <a:spAutoFit/>
          </a:bodyPr>
          <a:lstStyle/>
          <a:p>
            <a:fld id="{6C63D9EF-83D7-9E4F-AA73-B87CBA0DC9D9}" type="slidenum">
              <a:rPr lang="es-MX" sz="1000" smtClean="0">
                <a:solidFill>
                  <a:schemeClr val="bg1"/>
                </a:solidFill>
                <a:latin typeface="Calibri" pitchFamily="34" charset="0"/>
              </a:rPr>
              <a:pPr/>
              <a:t>10</a:t>
            </a:fld>
            <a:endParaRPr lang="es-ES" sz="1000" dirty="0">
              <a:solidFill>
                <a:schemeClr val="bg1"/>
              </a:solidFill>
              <a:latin typeface="Calibri" pitchFamily="34" charset="0"/>
            </a:endParaRPr>
          </a:p>
        </p:txBody>
      </p:sp>
      <p:grpSp>
        <p:nvGrpSpPr>
          <p:cNvPr id="4" name="14 Grupo"/>
          <p:cNvGrpSpPr/>
          <p:nvPr/>
        </p:nvGrpSpPr>
        <p:grpSpPr>
          <a:xfrm>
            <a:off x="0" y="0"/>
            <a:ext cx="7358082" cy="500042"/>
            <a:chOff x="0" y="0"/>
            <a:chExt cx="9144000" cy="500042"/>
          </a:xfrm>
        </p:grpSpPr>
        <p:sp>
          <p:nvSpPr>
            <p:cNvPr id="23" name="22 Rectángulo"/>
            <p:cNvSpPr/>
            <p:nvPr/>
          </p:nvSpPr>
          <p:spPr>
            <a:xfrm>
              <a:off x="0" y="0"/>
              <a:ext cx="9144000" cy="50004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4" name="23 Conector recto"/>
            <p:cNvCxnSpPr/>
            <p:nvPr/>
          </p:nvCxnSpPr>
          <p:spPr>
            <a:xfrm>
              <a:off x="0" y="355578"/>
              <a:ext cx="914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5" name="24 Pentágono"/>
          <p:cNvSpPr/>
          <p:nvPr/>
        </p:nvSpPr>
        <p:spPr>
          <a:xfrm>
            <a:off x="857224" y="1714489"/>
            <a:ext cx="2071702" cy="2786082"/>
          </a:xfrm>
          <a:prstGeom prst="homePlate">
            <a:avLst>
              <a:gd name="adj" fmla="val 20735"/>
            </a:avLst>
          </a:prstGeom>
          <a:solidFill>
            <a:schemeClr val="accent1">
              <a:lumMod val="20000"/>
              <a:lumOff val="80000"/>
            </a:schemeClr>
          </a:solidFill>
          <a:ln w="9525" cap="flat" cmpd="sng" algn="ctr">
            <a:solidFill>
              <a:schemeClr val="tx1"/>
            </a:solidFill>
            <a:prstDash val="solid"/>
          </a:ln>
          <a:effectLst>
            <a:outerShdw blurRad="50800" dist="38100" dir="2700000" algn="tl" rotWithShape="0">
              <a:prstClr val="black">
                <a:alpha val="40000"/>
              </a:prstClr>
            </a:outerShdw>
          </a:effectLst>
        </p:spPr>
        <p:txBody>
          <a:bodyPr anchor="ctr"/>
          <a:lstStyle/>
          <a:p>
            <a:pPr algn="ctr"/>
            <a:r>
              <a:rPr lang="es-MX" b="1" kern="0" dirty="0">
                <a:latin typeface="Calibri" pitchFamily="34" charset="0"/>
              </a:rPr>
              <a:t>Cierre inicial:</a:t>
            </a:r>
            <a:r>
              <a:rPr lang="es-MX" b="1" kern="0" dirty="0" smtClean="0">
                <a:latin typeface="Calibri" pitchFamily="34" charset="0"/>
              </a:rPr>
              <a:t> </a:t>
            </a:r>
            <a:r>
              <a:rPr lang="es-MX" kern="0" dirty="0" smtClean="0">
                <a:latin typeface="Calibri" pitchFamily="34" charset="0"/>
              </a:rPr>
              <a:t>Primer semestre de 2014</a:t>
            </a:r>
            <a:endParaRPr lang="es-MX" kern="0" dirty="0">
              <a:latin typeface="Calibri" pitchFamily="34" charset="0"/>
            </a:endParaRPr>
          </a:p>
        </p:txBody>
      </p:sp>
      <p:sp>
        <p:nvSpPr>
          <p:cNvPr id="26" name="25 Pentágono"/>
          <p:cNvSpPr/>
          <p:nvPr/>
        </p:nvSpPr>
        <p:spPr>
          <a:xfrm>
            <a:off x="3214678" y="1714489"/>
            <a:ext cx="2071702" cy="2786082"/>
          </a:xfrm>
          <a:prstGeom prst="homePlate">
            <a:avLst>
              <a:gd name="adj" fmla="val 20735"/>
            </a:avLst>
          </a:prstGeom>
          <a:solidFill>
            <a:schemeClr val="accent1">
              <a:lumMod val="20000"/>
              <a:lumOff val="80000"/>
            </a:schemeClr>
          </a:solidFill>
          <a:ln w="9525" cap="flat" cmpd="sng" algn="ctr">
            <a:solidFill>
              <a:schemeClr val="tx1"/>
            </a:solidFill>
            <a:prstDash val="solid"/>
          </a:ln>
          <a:effectLst>
            <a:outerShdw blurRad="50800" dist="38100" dir="2700000" algn="tl" rotWithShape="0">
              <a:prstClr val="black">
                <a:alpha val="40000"/>
              </a:prstClr>
            </a:outerShdw>
          </a:effectLst>
        </p:spPr>
        <p:txBody>
          <a:bodyPr anchor="ctr"/>
          <a:lstStyle/>
          <a:p>
            <a:pPr lvl="0" algn="ctr">
              <a:defRPr/>
            </a:pPr>
            <a:r>
              <a:rPr lang="es-MX" b="1" kern="0" dirty="0" smtClean="0">
                <a:latin typeface="Calibri" pitchFamily="34" charset="0"/>
              </a:rPr>
              <a:t>Capital total:</a:t>
            </a:r>
          </a:p>
          <a:p>
            <a:pPr lvl="0" algn="ctr">
              <a:defRPr/>
            </a:pPr>
            <a:r>
              <a:rPr lang="es-MX" kern="0" dirty="0" smtClean="0">
                <a:latin typeface="Calibri" pitchFamily="34" charset="0"/>
              </a:rPr>
              <a:t>$ 1,200 millones de pesos</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s-MX" u="none" strike="noStrike" kern="0" cap="none" spc="0" normalizeH="0" baseline="0" noProof="0" dirty="0" smtClean="0">
              <a:ln>
                <a:noFill/>
              </a:ln>
              <a:effectLst/>
              <a:uLnTx/>
              <a:uFillTx/>
              <a:latin typeface="Calibri"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s-MX" kern="0" dirty="0" smtClean="0">
              <a:latin typeface="Calibri" pitchFamily="34" charset="0"/>
            </a:endParaRPr>
          </a:p>
          <a:p>
            <a:pPr lvl="0" algn="ctr">
              <a:defRPr/>
            </a:pPr>
            <a:r>
              <a:rPr lang="es-MX" b="1" dirty="0" smtClean="0">
                <a:latin typeface="Calibri" pitchFamily="34" charset="0"/>
              </a:rPr>
              <a:t>Cierre final:</a:t>
            </a:r>
            <a:r>
              <a:rPr lang="es-MX" dirty="0" smtClean="0">
                <a:latin typeface="Calibri" pitchFamily="34" charset="0"/>
              </a:rPr>
              <a:t> </a:t>
            </a:r>
          </a:p>
          <a:p>
            <a:pPr lvl="0" algn="ctr">
              <a:defRPr/>
            </a:pPr>
            <a:r>
              <a:rPr lang="es-MX" dirty="0">
                <a:latin typeface="Calibri" pitchFamily="34" charset="0"/>
              </a:rPr>
              <a:t>J</a:t>
            </a:r>
            <a:r>
              <a:rPr lang="es-MX" dirty="0" smtClean="0">
                <a:latin typeface="Calibri" pitchFamily="34" charset="0"/>
              </a:rPr>
              <a:t>ulio de 2015  </a:t>
            </a:r>
          </a:p>
        </p:txBody>
      </p:sp>
      <p:sp>
        <p:nvSpPr>
          <p:cNvPr id="27" name="26 Pentágono"/>
          <p:cNvSpPr/>
          <p:nvPr/>
        </p:nvSpPr>
        <p:spPr>
          <a:xfrm>
            <a:off x="857224" y="5000636"/>
            <a:ext cx="4429156" cy="928694"/>
          </a:xfrm>
          <a:prstGeom prst="homePlate">
            <a:avLst>
              <a:gd name="adj" fmla="val 20735"/>
            </a:avLst>
          </a:prstGeom>
          <a:solidFill>
            <a:schemeClr val="tx2">
              <a:lumMod val="60000"/>
              <a:lumOff val="40000"/>
            </a:schemeClr>
          </a:solidFill>
          <a:ln w="9525" cap="flat" cmpd="sng" algn="ctr">
            <a:solidFill>
              <a:schemeClr val="tx1"/>
            </a:solidFill>
            <a:prstDash val="solid"/>
          </a:ln>
          <a:effectLst>
            <a:outerShdw blurRad="50800" dist="38100" dir="2700000" algn="tl" rotWithShape="0">
              <a:prstClr val="black">
                <a:alpha val="40000"/>
              </a:prstClr>
            </a:outerShdw>
          </a:effectLst>
        </p:spPr>
        <p:txBody>
          <a:bodyPr anchor="ctr"/>
          <a:lstStyle/>
          <a:p>
            <a:pPr lvl="0">
              <a:defRPr/>
            </a:pPr>
            <a:r>
              <a:rPr lang="es-ES" b="1" dirty="0" smtClean="0">
                <a:latin typeface="Calibri" pitchFamily="34" charset="0"/>
              </a:rPr>
              <a:t>Período de inversión: </a:t>
            </a:r>
          </a:p>
          <a:p>
            <a:pPr lvl="0">
              <a:defRPr/>
            </a:pPr>
            <a:r>
              <a:rPr lang="es-ES" dirty="0" smtClean="0">
                <a:latin typeface="Calibri" pitchFamily="34" charset="0"/>
              </a:rPr>
              <a:t>Iniciará el día del cierre inicial y</a:t>
            </a:r>
          </a:p>
          <a:p>
            <a:pPr lvl="0">
              <a:defRPr/>
            </a:pPr>
            <a:r>
              <a:rPr lang="es-ES" dirty="0" smtClean="0">
                <a:latin typeface="Calibri" pitchFamily="34" charset="0"/>
              </a:rPr>
              <a:t> a partir de ahí, será de 48 meses</a:t>
            </a:r>
          </a:p>
        </p:txBody>
      </p:sp>
      <p:sp>
        <p:nvSpPr>
          <p:cNvPr id="28" name="27 Pentágono"/>
          <p:cNvSpPr/>
          <p:nvPr/>
        </p:nvSpPr>
        <p:spPr>
          <a:xfrm>
            <a:off x="5643570" y="1714488"/>
            <a:ext cx="2428892" cy="2786082"/>
          </a:xfrm>
          <a:prstGeom prst="homePlate">
            <a:avLst>
              <a:gd name="adj" fmla="val 20735"/>
            </a:avLst>
          </a:prstGeom>
          <a:solidFill>
            <a:schemeClr val="accent1">
              <a:lumMod val="20000"/>
              <a:lumOff val="80000"/>
            </a:schemeClr>
          </a:solidFill>
          <a:ln w="9525" cap="flat" cmpd="sng" algn="ctr">
            <a:solidFill>
              <a:schemeClr val="tx1"/>
            </a:solidFill>
            <a:prstDash val="solid"/>
          </a:ln>
          <a:effectLst>
            <a:outerShdw blurRad="50800" dist="38100" dir="2700000" algn="tl" rotWithShape="0">
              <a:prstClr val="black">
                <a:alpha val="40000"/>
              </a:prstClr>
            </a:outerShdw>
          </a:effectLst>
        </p:spPr>
        <p:txBody>
          <a:bodyPr anchor="ctr"/>
          <a:lstStyle/>
          <a:p>
            <a:pPr algn="ctr"/>
            <a:r>
              <a:rPr lang="es-ES" b="1" kern="0" dirty="0">
                <a:latin typeface="Calibri" pitchFamily="34" charset="0"/>
              </a:rPr>
              <a:t>Duración del Fondo </a:t>
            </a:r>
            <a:r>
              <a:rPr lang="es-ES" b="1" kern="0" dirty="0" smtClean="0">
                <a:latin typeface="Calibri" pitchFamily="34" charset="0"/>
              </a:rPr>
              <a:t>Fides: </a:t>
            </a:r>
            <a:endParaRPr lang="es-ES" b="1" kern="0" dirty="0">
              <a:latin typeface="Calibri" pitchFamily="34" charset="0"/>
            </a:endParaRPr>
          </a:p>
          <a:p>
            <a:pPr algn="ctr"/>
            <a:endParaRPr lang="es-ES" b="1" kern="0" dirty="0">
              <a:latin typeface="Calibri" pitchFamily="34" charset="0"/>
            </a:endParaRPr>
          </a:p>
          <a:p>
            <a:pPr algn="ctr"/>
            <a:r>
              <a:rPr lang="es-ES" kern="0" dirty="0">
                <a:latin typeface="Calibri" pitchFamily="34" charset="0"/>
              </a:rPr>
              <a:t>10 años</a:t>
            </a:r>
            <a:r>
              <a:rPr lang="es-ES" b="1" kern="0" dirty="0">
                <a:latin typeface="Calibri" pitchFamily="34" charset="0"/>
              </a:rPr>
              <a:t> </a:t>
            </a:r>
          </a:p>
        </p:txBody>
      </p:sp>
      <p:sp>
        <p:nvSpPr>
          <p:cNvPr id="29" name="28 Pentágono"/>
          <p:cNvSpPr/>
          <p:nvPr/>
        </p:nvSpPr>
        <p:spPr>
          <a:xfrm>
            <a:off x="5643570" y="5000636"/>
            <a:ext cx="2428892" cy="928694"/>
          </a:xfrm>
          <a:prstGeom prst="homePlate">
            <a:avLst>
              <a:gd name="adj" fmla="val 20735"/>
            </a:avLst>
          </a:prstGeom>
          <a:solidFill>
            <a:schemeClr val="tx2"/>
          </a:solidFill>
          <a:ln w="9525" cap="flat" cmpd="sng" algn="ctr">
            <a:solidFill>
              <a:schemeClr val="tx1"/>
            </a:solidFill>
            <a:prstDash val="solid"/>
          </a:ln>
          <a:effectLst>
            <a:outerShdw blurRad="50800" dist="38100" dir="2700000" algn="tl" rotWithShape="0">
              <a:prstClr val="black">
                <a:alpha val="40000"/>
              </a:prstClr>
            </a:outerShdw>
          </a:effectLst>
        </p:spPr>
        <p:txBody>
          <a:bodyPr anchor="ctr"/>
          <a:lstStyle/>
          <a:p>
            <a:pPr lvl="0" algn="ctr">
              <a:defRPr/>
            </a:pPr>
            <a:r>
              <a:rPr lang="es-ES" b="1" dirty="0" smtClean="0">
                <a:solidFill>
                  <a:schemeClr val="bg1"/>
                </a:solidFill>
                <a:latin typeface="Calibri" pitchFamily="34" charset="0"/>
              </a:rPr>
              <a:t>Desinversiones</a:t>
            </a:r>
            <a:endParaRPr lang="es-ES" dirty="0" smtClean="0">
              <a:solidFill>
                <a:schemeClr val="bg1"/>
              </a:solidFill>
              <a:latin typeface="Calibri" pitchFamily="34" charset="0"/>
            </a:endParaRPr>
          </a:p>
        </p:txBody>
      </p:sp>
      <p:sp>
        <p:nvSpPr>
          <p:cNvPr id="20" name="19 CuadroTexto"/>
          <p:cNvSpPr txBox="1"/>
          <p:nvPr/>
        </p:nvSpPr>
        <p:spPr>
          <a:xfrm>
            <a:off x="357158" y="671436"/>
            <a:ext cx="4714908" cy="400110"/>
          </a:xfrm>
          <a:prstGeom prst="rect">
            <a:avLst/>
          </a:prstGeom>
          <a:noFill/>
        </p:spPr>
        <p:txBody>
          <a:bodyPr wrap="square" rtlCol="0">
            <a:spAutoFit/>
          </a:bodyPr>
          <a:lstStyle/>
          <a:p>
            <a:pPr fontAlgn="auto">
              <a:spcBef>
                <a:spcPct val="20000"/>
              </a:spcBef>
              <a:spcAft>
                <a:spcPts val="0"/>
              </a:spcAft>
              <a:defRPr/>
            </a:pPr>
            <a:r>
              <a:rPr lang="es-MX" sz="2000" b="1" dirty="0" smtClean="0">
                <a:latin typeface="Calibri" pitchFamily="34" charset="0"/>
              </a:rPr>
              <a:t>IV. Fondo Fides: tamaño y colocación</a:t>
            </a:r>
            <a:endParaRPr lang="es-MX" sz="2000" b="1" dirty="0">
              <a:latin typeface="Calibri" pitchFamily="34" charset="0"/>
            </a:endParaRPr>
          </a:p>
        </p:txBody>
      </p:sp>
      <p:sp>
        <p:nvSpPr>
          <p:cNvPr id="18" name="17 CuadroTexto"/>
          <p:cNvSpPr txBox="1"/>
          <p:nvPr/>
        </p:nvSpPr>
        <p:spPr>
          <a:xfrm>
            <a:off x="7143768" y="65355"/>
            <a:ext cx="1928794" cy="400110"/>
          </a:xfrm>
          <a:prstGeom prst="rect">
            <a:avLst/>
          </a:prstGeom>
          <a:noFill/>
        </p:spPr>
        <p:txBody>
          <a:bodyPr wrap="square" rtlCol="0">
            <a:spAutoFit/>
          </a:bodyPr>
          <a:lstStyle/>
          <a:p>
            <a:pPr algn="r"/>
            <a:r>
              <a:rPr lang="es-ES" sz="2000" b="1" dirty="0" smtClean="0">
                <a:solidFill>
                  <a:schemeClr val="tx2">
                    <a:lumMod val="75000"/>
                  </a:schemeClr>
                </a:solidFill>
                <a:latin typeface="Calibri" pitchFamily="34" charset="0"/>
              </a:rPr>
              <a:t>FIDES ECOSOL</a:t>
            </a:r>
            <a:endParaRPr lang="es-ES" sz="2000" b="1" dirty="0">
              <a:solidFill>
                <a:schemeClr val="tx2">
                  <a:lumMod val="75000"/>
                </a:schemeClr>
              </a:solidFill>
              <a:latin typeface="Calibri" pitchFamily="34" charset="0"/>
            </a:endParaRPr>
          </a:p>
        </p:txBody>
      </p:sp>
      <p:sp>
        <p:nvSpPr>
          <p:cNvPr id="19" name="1 Marcador de pie de página"/>
          <p:cNvSpPr txBox="1">
            <a:spLocks/>
          </p:cNvSpPr>
          <p:nvPr/>
        </p:nvSpPr>
        <p:spPr>
          <a:xfrm>
            <a:off x="0" y="6686524"/>
            <a:ext cx="5364120" cy="171476"/>
          </a:xfrm>
          <a:prstGeom prst="rect">
            <a:avLst/>
          </a:prstGeom>
        </p:spPr>
        <p:txBody>
          <a:bodyPr vert="horz" lIns="45720" rIns="45720" bIns="0" rtlCol="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smtClean="0">
                <a:ln>
                  <a:noFill/>
                </a:ln>
                <a:solidFill>
                  <a:schemeClr val="tx1">
                    <a:tint val="95000"/>
                  </a:schemeClr>
                </a:solidFill>
                <a:effectLst/>
                <a:uLnTx/>
                <a:uFillTx/>
                <a:latin typeface="+mn-lt"/>
                <a:ea typeface="+mn-ea"/>
                <a:cs typeface="+mn-cs"/>
              </a:rPr>
              <a:t>Prohibido cualquier tipo de reproducción y/o distribución.</a:t>
            </a:r>
            <a:endParaRPr kumimoji="0" lang="es-ES" sz="8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extLst>
      <p:ext uri="{BB962C8B-B14F-4D97-AF65-F5344CB8AC3E}">
        <p14:creationId xmlns:p14="http://schemas.microsoft.com/office/powerpoint/2010/main" val="41436746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14 Grupo"/>
          <p:cNvGrpSpPr/>
          <p:nvPr/>
        </p:nvGrpSpPr>
        <p:grpSpPr>
          <a:xfrm>
            <a:off x="0" y="0"/>
            <a:ext cx="7358082" cy="500042"/>
            <a:chOff x="0" y="0"/>
            <a:chExt cx="9144000" cy="500042"/>
          </a:xfrm>
        </p:grpSpPr>
        <p:sp>
          <p:nvSpPr>
            <p:cNvPr id="32" name="22 Rectángulo"/>
            <p:cNvSpPr/>
            <p:nvPr/>
          </p:nvSpPr>
          <p:spPr>
            <a:xfrm>
              <a:off x="0" y="0"/>
              <a:ext cx="9144000" cy="50004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33" name="23 Conector recto"/>
            <p:cNvCxnSpPr/>
            <p:nvPr/>
          </p:nvCxnSpPr>
          <p:spPr>
            <a:xfrm>
              <a:off x="0" y="355578"/>
              <a:ext cx="914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37" name="17 CuadroTexto"/>
          <p:cNvSpPr txBox="1"/>
          <p:nvPr/>
        </p:nvSpPr>
        <p:spPr>
          <a:xfrm>
            <a:off x="-36512" y="476672"/>
            <a:ext cx="5599112" cy="707886"/>
          </a:xfrm>
          <a:prstGeom prst="rect">
            <a:avLst/>
          </a:prstGeom>
          <a:noFill/>
        </p:spPr>
        <p:txBody>
          <a:bodyPr wrap="square" rtlCol="0">
            <a:spAutoFit/>
          </a:bodyPr>
          <a:lstStyle/>
          <a:p>
            <a:pPr fontAlgn="auto">
              <a:spcBef>
                <a:spcPct val="20000"/>
              </a:spcBef>
              <a:spcAft>
                <a:spcPts val="0"/>
              </a:spcAft>
              <a:defRPr/>
            </a:pPr>
            <a:r>
              <a:rPr lang="es-MX" sz="2000" b="1" dirty="0" smtClean="0">
                <a:latin typeface="Calibri" pitchFamily="34" charset="0"/>
              </a:rPr>
              <a:t>IV. Fondo Fides: algunos grupos empresariales identificados </a:t>
            </a:r>
            <a:endParaRPr lang="es-MX" sz="2000" b="1" dirty="0">
              <a:latin typeface="Calibri" pitchFamily="34" charset="0"/>
            </a:endParaRPr>
          </a:p>
        </p:txBody>
      </p:sp>
      <p:grpSp>
        <p:nvGrpSpPr>
          <p:cNvPr id="85" name="14 Grupo"/>
          <p:cNvGrpSpPr/>
          <p:nvPr/>
        </p:nvGrpSpPr>
        <p:grpSpPr>
          <a:xfrm>
            <a:off x="8782048" y="6496048"/>
            <a:ext cx="361952" cy="361952"/>
            <a:chOff x="8782048" y="6496048"/>
            <a:chExt cx="361952" cy="361952"/>
          </a:xfrm>
        </p:grpSpPr>
        <p:sp>
          <p:nvSpPr>
            <p:cNvPr id="86" name="9 Rectángulo"/>
            <p:cNvSpPr/>
            <p:nvPr/>
          </p:nvSpPr>
          <p:spPr>
            <a:xfrm>
              <a:off x="8782048" y="6496048"/>
              <a:ext cx="361952" cy="28907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7" name="10 Rectángulo"/>
            <p:cNvSpPr/>
            <p:nvPr/>
          </p:nvSpPr>
          <p:spPr>
            <a:xfrm>
              <a:off x="8782048" y="6799605"/>
              <a:ext cx="361952" cy="5839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88" name="12 CuadroTexto"/>
          <p:cNvSpPr txBox="1"/>
          <p:nvPr/>
        </p:nvSpPr>
        <p:spPr>
          <a:xfrm>
            <a:off x="8820472" y="6525344"/>
            <a:ext cx="314659" cy="246221"/>
          </a:xfrm>
          <a:prstGeom prst="rect">
            <a:avLst/>
          </a:prstGeom>
          <a:noFill/>
        </p:spPr>
        <p:txBody>
          <a:bodyPr wrap="none" rtlCol="0">
            <a:spAutoFit/>
          </a:bodyPr>
          <a:lstStyle/>
          <a:p>
            <a:pPr algn="ctr"/>
            <a:fld id="{20828964-630E-394D-BC17-CAC688DAB0E1}" type="slidenum">
              <a:rPr lang="es-MX" sz="1000" smtClean="0">
                <a:solidFill>
                  <a:schemeClr val="bg1"/>
                </a:solidFill>
                <a:latin typeface="Calibri" pitchFamily="34" charset="0"/>
              </a:rPr>
              <a:pPr algn="ctr"/>
              <a:t>11</a:t>
            </a:fld>
            <a:endParaRPr lang="es-ES" sz="1000" dirty="0">
              <a:solidFill>
                <a:schemeClr val="bg1"/>
              </a:solidFill>
              <a:latin typeface="Calibri" pitchFamily="34" charset="0"/>
            </a:endParaRPr>
          </a:p>
        </p:txBody>
      </p:sp>
      <p:pic>
        <p:nvPicPr>
          <p:cNvPr id="92" name="91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1128" y="1052736"/>
            <a:ext cx="5949696" cy="4029456"/>
          </a:xfrm>
          <a:prstGeom prst="rect">
            <a:avLst/>
          </a:prstGeom>
          <a:solidFill>
            <a:schemeClr val="accent2">
              <a:lumMod val="40000"/>
              <a:lumOff val="60000"/>
            </a:schemeClr>
          </a:solidFill>
        </p:spPr>
      </p:pic>
      <p:graphicFrame>
        <p:nvGraphicFramePr>
          <p:cNvPr id="93" name="92 Tabla"/>
          <p:cNvGraphicFramePr>
            <a:graphicFrameLocks noGrp="1"/>
          </p:cNvGraphicFramePr>
          <p:nvPr>
            <p:extLst>
              <p:ext uri="{D42A27DB-BD31-4B8C-83A1-F6EECF244321}">
                <p14:modId xmlns:p14="http://schemas.microsoft.com/office/powerpoint/2010/main" val="4203812824"/>
              </p:ext>
            </p:extLst>
          </p:nvPr>
        </p:nvGraphicFramePr>
        <p:xfrm>
          <a:off x="2179606" y="5024230"/>
          <a:ext cx="1800200" cy="551281"/>
        </p:xfrm>
        <a:graphic>
          <a:graphicData uri="http://schemas.openxmlformats.org/drawingml/2006/table">
            <a:tbl>
              <a:tblPr>
                <a:tableStyleId>{5C22544A-7EE6-4342-B048-85BDC9FD1C3A}</a:tableStyleId>
              </a:tblPr>
              <a:tblGrid>
                <a:gridCol w="1800200"/>
              </a:tblGrid>
              <a:tr h="238465">
                <a:tc>
                  <a:txBody>
                    <a:bodyPr/>
                    <a:lstStyle/>
                    <a:p>
                      <a:pPr algn="ctr" fontAlgn="ctr"/>
                      <a:r>
                        <a:rPr lang="es-MX" sz="1000" b="0" u="none" strike="noStrike" dirty="0">
                          <a:solidFill>
                            <a:srgbClr val="000000"/>
                          </a:solidFill>
                          <a:effectLst/>
                          <a:latin typeface="Arial" pitchFamily="34" charset="0"/>
                          <a:cs typeface="Arial" pitchFamily="34" charset="0"/>
                        </a:rPr>
                        <a:t>GRUPO EMPRESARIAL</a:t>
                      </a:r>
                      <a:endParaRPr lang="es-MX" sz="1000" b="0" i="0" u="none" strike="noStrike" dirty="0">
                        <a:solidFill>
                          <a:srgbClr val="000000"/>
                        </a:solidFill>
                        <a:effectLst/>
                        <a:latin typeface="Arial" pitchFamily="34" charset="0"/>
                        <a:cs typeface="Arial" pitchFamily="34" charset="0"/>
                      </a:endParaRPr>
                    </a:p>
                  </a:txBody>
                  <a:tcPr marL="5688" marR="5688" marT="5688" marB="0" anchor="ctr">
                    <a:solidFill>
                      <a:schemeClr val="accent6">
                        <a:lumMod val="20000"/>
                        <a:lumOff val="80000"/>
                      </a:schemeClr>
                    </a:solidFill>
                  </a:tcPr>
                </a:tc>
              </a:tr>
              <a:tr h="312816">
                <a:tc>
                  <a:txBody>
                    <a:bodyPr/>
                    <a:lstStyle/>
                    <a:p>
                      <a:pPr algn="ctr" fontAlgn="ctr"/>
                      <a:r>
                        <a:rPr lang="es-MX" sz="1000" b="0" u="none" strike="noStrike" dirty="0" smtClean="0">
                          <a:solidFill>
                            <a:srgbClr val="000000"/>
                          </a:solidFill>
                          <a:effectLst/>
                          <a:latin typeface="Arial" pitchFamily="34" charset="0"/>
                          <a:cs typeface="Arial" pitchFamily="34" charset="0"/>
                        </a:rPr>
                        <a:t>5. COMUNIDADES </a:t>
                      </a:r>
                      <a:r>
                        <a:rPr lang="es-MX" sz="1000" b="0" u="none" strike="noStrike" dirty="0">
                          <a:solidFill>
                            <a:srgbClr val="000000"/>
                          </a:solidFill>
                          <a:effectLst/>
                          <a:latin typeface="Arial" pitchFamily="34" charset="0"/>
                          <a:cs typeface="Arial" pitchFamily="34" charset="0"/>
                        </a:rPr>
                        <a:t>CAMPESINAS</a:t>
                      </a:r>
                      <a:endParaRPr lang="es-MX" sz="1000" b="0" i="0" u="none" strike="noStrike" dirty="0">
                        <a:solidFill>
                          <a:srgbClr val="000000"/>
                        </a:solidFill>
                        <a:effectLst/>
                        <a:latin typeface="Arial" pitchFamily="34" charset="0"/>
                        <a:cs typeface="Arial" pitchFamily="34" charset="0"/>
                      </a:endParaRPr>
                    </a:p>
                  </a:txBody>
                  <a:tcPr marL="5688" marR="5688" marT="5688" marB="0" anchor="ctr">
                    <a:solidFill>
                      <a:schemeClr val="accent6">
                        <a:lumMod val="20000"/>
                        <a:lumOff val="80000"/>
                      </a:schemeClr>
                    </a:solidFill>
                  </a:tcPr>
                </a:tc>
              </a:tr>
            </a:tbl>
          </a:graphicData>
        </a:graphic>
      </p:graphicFrame>
      <p:cxnSp>
        <p:nvCxnSpPr>
          <p:cNvPr id="94" name="93 Conector recto de flecha"/>
          <p:cNvCxnSpPr>
            <a:endCxn id="106" idx="1"/>
          </p:cNvCxnSpPr>
          <p:nvPr/>
        </p:nvCxnSpPr>
        <p:spPr>
          <a:xfrm flipV="1">
            <a:off x="4139952" y="2276872"/>
            <a:ext cx="2157422" cy="14222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5" name="94 Conector recto de flecha"/>
          <p:cNvCxnSpPr>
            <a:endCxn id="106" idx="1"/>
          </p:cNvCxnSpPr>
          <p:nvPr/>
        </p:nvCxnSpPr>
        <p:spPr>
          <a:xfrm flipV="1">
            <a:off x="4716016" y="2276872"/>
            <a:ext cx="1581358" cy="14494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96" name="95 Tabla"/>
          <p:cNvGraphicFramePr>
            <a:graphicFrameLocks noGrp="1"/>
          </p:cNvGraphicFramePr>
          <p:nvPr>
            <p:extLst>
              <p:ext uri="{D42A27DB-BD31-4B8C-83A1-F6EECF244321}">
                <p14:modId xmlns:p14="http://schemas.microsoft.com/office/powerpoint/2010/main" val="3373070399"/>
              </p:ext>
            </p:extLst>
          </p:nvPr>
        </p:nvGraphicFramePr>
        <p:xfrm>
          <a:off x="72008" y="2398072"/>
          <a:ext cx="1547664" cy="450982"/>
        </p:xfrm>
        <a:graphic>
          <a:graphicData uri="http://schemas.openxmlformats.org/drawingml/2006/table">
            <a:tbl>
              <a:tblPr>
                <a:tableStyleId>{5C22544A-7EE6-4342-B048-85BDC9FD1C3A}</a:tableStyleId>
              </a:tblPr>
              <a:tblGrid>
                <a:gridCol w="1547664"/>
              </a:tblGrid>
              <a:tr h="52673">
                <a:tc>
                  <a:txBody>
                    <a:bodyPr/>
                    <a:lstStyle/>
                    <a:p>
                      <a:pPr algn="ctr" fontAlgn="ctr"/>
                      <a:r>
                        <a:rPr lang="es-MX" sz="1000" b="0" u="none" strike="noStrike" kern="1200" dirty="0">
                          <a:solidFill>
                            <a:srgbClr val="000000"/>
                          </a:solidFill>
                          <a:effectLst/>
                          <a:latin typeface="Arial" pitchFamily="34" charset="0"/>
                          <a:ea typeface="+mn-ea"/>
                          <a:cs typeface="Arial" pitchFamily="34" charset="0"/>
                        </a:rPr>
                        <a:t>GRUPO EMPRESARIAL</a:t>
                      </a:r>
                    </a:p>
                  </a:txBody>
                  <a:tcPr marL="5688" marR="5688" marT="5688" marB="0" anchor="ctr">
                    <a:solidFill>
                      <a:srgbClr val="FFC000"/>
                    </a:solidFill>
                  </a:tcPr>
                </a:tc>
              </a:tr>
              <a:tr h="292894">
                <a:tc>
                  <a:txBody>
                    <a:bodyPr/>
                    <a:lstStyle/>
                    <a:p>
                      <a:pPr algn="ctr" fontAlgn="ctr"/>
                      <a:r>
                        <a:rPr lang="es-MX" sz="1000" b="0" u="none" strike="noStrike" dirty="0" smtClean="0">
                          <a:solidFill>
                            <a:srgbClr val="000000"/>
                          </a:solidFill>
                          <a:effectLst/>
                          <a:latin typeface="Arial" pitchFamily="34" charset="0"/>
                          <a:cs typeface="Arial" pitchFamily="34" charset="0"/>
                        </a:rPr>
                        <a:t>8. GRUPO </a:t>
                      </a:r>
                      <a:r>
                        <a:rPr lang="es-MX" sz="1000" b="0" u="none" strike="noStrike" dirty="0">
                          <a:solidFill>
                            <a:srgbClr val="000000"/>
                          </a:solidFill>
                          <a:effectLst/>
                          <a:latin typeface="Arial" pitchFamily="34" charset="0"/>
                          <a:cs typeface="Arial" pitchFamily="34" charset="0"/>
                        </a:rPr>
                        <a:t>EL GRULLO</a:t>
                      </a:r>
                      <a:endParaRPr lang="es-MX" sz="1000" b="0" i="0" u="none" strike="noStrike" dirty="0">
                        <a:solidFill>
                          <a:srgbClr val="000000"/>
                        </a:solidFill>
                        <a:effectLst/>
                        <a:latin typeface="Arial" pitchFamily="34" charset="0"/>
                        <a:cs typeface="Arial" pitchFamily="34" charset="0"/>
                      </a:endParaRPr>
                    </a:p>
                  </a:txBody>
                  <a:tcPr marL="5688" marR="5688" marT="5688" marB="0" anchor="ctr">
                    <a:solidFill>
                      <a:srgbClr val="FFC000"/>
                    </a:solidFill>
                  </a:tcPr>
                </a:tc>
              </a:tr>
            </a:tbl>
          </a:graphicData>
        </a:graphic>
      </p:graphicFrame>
      <p:graphicFrame>
        <p:nvGraphicFramePr>
          <p:cNvPr id="97" name="96 Tabla"/>
          <p:cNvGraphicFramePr>
            <a:graphicFrameLocks noGrp="1"/>
          </p:cNvGraphicFramePr>
          <p:nvPr>
            <p:extLst>
              <p:ext uri="{D42A27DB-BD31-4B8C-83A1-F6EECF244321}">
                <p14:modId xmlns:p14="http://schemas.microsoft.com/office/powerpoint/2010/main" val="1021703593"/>
              </p:ext>
            </p:extLst>
          </p:nvPr>
        </p:nvGraphicFramePr>
        <p:xfrm>
          <a:off x="4660289" y="5114034"/>
          <a:ext cx="1584178" cy="518363"/>
        </p:xfrm>
        <a:graphic>
          <a:graphicData uri="http://schemas.openxmlformats.org/drawingml/2006/table">
            <a:tbl>
              <a:tblPr>
                <a:tableStyleId>{5C22544A-7EE6-4342-B048-85BDC9FD1C3A}</a:tableStyleId>
              </a:tblPr>
              <a:tblGrid>
                <a:gridCol w="1584178"/>
              </a:tblGrid>
              <a:tr h="225469">
                <a:tc>
                  <a:txBody>
                    <a:bodyPr/>
                    <a:lstStyle/>
                    <a:p>
                      <a:pPr algn="ctr" fontAlgn="ctr"/>
                      <a:r>
                        <a:rPr lang="es-MX" sz="1000" b="0" u="none" strike="noStrike" kern="1200" dirty="0">
                          <a:solidFill>
                            <a:srgbClr val="000000"/>
                          </a:solidFill>
                          <a:effectLst/>
                          <a:latin typeface="Arial" pitchFamily="34" charset="0"/>
                          <a:ea typeface="+mn-ea"/>
                          <a:cs typeface="Arial" pitchFamily="34" charset="0"/>
                        </a:rPr>
                        <a:t>GRUPO EMPRESARIAL</a:t>
                      </a:r>
                    </a:p>
                  </a:txBody>
                  <a:tcPr marL="5688" marR="5688" marT="5688" marB="0" anchor="ctr">
                    <a:solidFill>
                      <a:schemeClr val="accent4">
                        <a:lumMod val="40000"/>
                        <a:lumOff val="60000"/>
                      </a:schemeClr>
                    </a:solidFill>
                  </a:tcPr>
                </a:tc>
              </a:tr>
              <a:tr h="292894">
                <a:tc>
                  <a:txBody>
                    <a:bodyPr/>
                    <a:lstStyle/>
                    <a:p>
                      <a:pPr algn="ctr" fontAlgn="ctr"/>
                      <a:r>
                        <a:rPr lang="es-MX" sz="1000" u="none" strike="noStrike" dirty="0" smtClean="0">
                          <a:solidFill>
                            <a:srgbClr val="000000"/>
                          </a:solidFill>
                          <a:effectLst/>
                          <a:latin typeface="Arial" pitchFamily="34" charset="0"/>
                          <a:cs typeface="Arial" pitchFamily="34" charset="0"/>
                        </a:rPr>
                        <a:t>4. GRUPO YOMOL A’TEL</a:t>
                      </a:r>
                      <a:endParaRPr lang="es-MX" sz="1000" b="0" i="0" u="none" strike="noStrike" dirty="0">
                        <a:solidFill>
                          <a:srgbClr val="000000"/>
                        </a:solidFill>
                        <a:effectLst/>
                        <a:latin typeface="Arial" pitchFamily="34" charset="0"/>
                        <a:cs typeface="Arial" pitchFamily="34" charset="0"/>
                      </a:endParaRPr>
                    </a:p>
                  </a:txBody>
                  <a:tcPr marL="5688" marR="5688" marT="5688" marB="0" anchor="ctr">
                    <a:solidFill>
                      <a:schemeClr val="accent4">
                        <a:lumMod val="40000"/>
                        <a:lumOff val="60000"/>
                      </a:schemeClr>
                    </a:solidFill>
                  </a:tcPr>
                </a:tc>
              </a:tr>
            </a:tbl>
          </a:graphicData>
        </a:graphic>
      </p:graphicFrame>
      <p:graphicFrame>
        <p:nvGraphicFramePr>
          <p:cNvPr id="98" name="97 Tabla"/>
          <p:cNvGraphicFramePr>
            <a:graphicFrameLocks noGrp="1"/>
          </p:cNvGraphicFramePr>
          <p:nvPr>
            <p:extLst>
              <p:ext uri="{D42A27DB-BD31-4B8C-83A1-F6EECF244321}">
                <p14:modId xmlns:p14="http://schemas.microsoft.com/office/powerpoint/2010/main" val="2643585912"/>
              </p:ext>
            </p:extLst>
          </p:nvPr>
        </p:nvGraphicFramePr>
        <p:xfrm>
          <a:off x="72008" y="3645024"/>
          <a:ext cx="1331640" cy="542382"/>
        </p:xfrm>
        <a:graphic>
          <a:graphicData uri="http://schemas.openxmlformats.org/drawingml/2006/table">
            <a:tbl>
              <a:tblPr>
                <a:tableStyleId>{5C22544A-7EE6-4342-B048-85BDC9FD1C3A}</a:tableStyleId>
              </a:tblPr>
              <a:tblGrid>
                <a:gridCol w="1331640"/>
              </a:tblGrid>
              <a:tr h="279636">
                <a:tc>
                  <a:txBody>
                    <a:bodyPr/>
                    <a:lstStyle/>
                    <a:p>
                      <a:pPr algn="ctr" fontAlgn="ctr"/>
                      <a:r>
                        <a:rPr lang="es-MX" sz="1050" b="0" u="none" strike="noStrike" dirty="0">
                          <a:solidFill>
                            <a:srgbClr val="000000"/>
                          </a:solidFill>
                          <a:effectLst/>
                          <a:latin typeface="Arial" pitchFamily="34" charset="0"/>
                          <a:cs typeface="Arial" pitchFamily="34" charset="0"/>
                        </a:rPr>
                        <a:t>GRUPO EMPRESARIAL</a:t>
                      </a:r>
                      <a:endParaRPr lang="es-MX" sz="1050" b="0" i="0" u="none" strike="noStrike" dirty="0">
                        <a:solidFill>
                          <a:srgbClr val="000000"/>
                        </a:solidFill>
                        <a:effectLst/>
                        <a:latin typeface="Arial" pitchFamily="34" charset="0"/>
                        <a:cs typeface="Arial" pitchFamily="34" charset="0"/>
                      </a:endParaRPr>
                    </a:p>
                  </a:txBody>
                  <a:tcPr marL="5688" marR="5688" marT="5688" marB="0" anchor="ctr">
                    <a:solidFill>
                      <a:srgbClr val="C3D79B"/>
                    </a:solidFill>
                  </a:tcPr>
                </a:tc>
              </a:tr>
              <a:tr h="216654">
                <a:tc>
                  <a:txBody>
                    <a:bodyPr/>
                    <a:lstStyle/>
                    <a:p>
                      <a:pPr algn="ctr" fontAlgn="ctr"/>
                      <a:r>
                        <a:rPr lang="es-MX" sz="1050" b="0" u="none" strike="noStrike" dirty="0" smtClean="0">
                          <a:solidFill>
                            <a:srgbClr val="000000"/>
                          </a:solidFill>
                          <a:effectLst/>
                          <a:latin typeface="Arial" pitchFamily="34" charset="0"/>
                          <a:cs typeface="Arial" pitchFamily="34" charset="0"/>
                        </a:rPr>
                        <a:t>7. GRUPO </a:t>
                      </a:r>
                      <a:r>
                        <a:rPr lang="es-MX" sz="1050" b="0" u="none" strike="noStrike" dirty="0">
                          <a:solidFill>
                            <a:srgbClr val="000000"/>
                          </a:solidFill>
                          <a:effectLst/>
                          <a:latin typeface="Arial" pitchFamily="34" charset="0"/>
                          <a:cs typeface="Arial" pitchFamily="34" charset="0"/>
                        </a:rPr>
                        <a:t>ZAMORA</a:t>
                      </a:r>
                      <a:endParaRPr lang="es-MX" sz="1050" b="0" i="0" u="none" strike="noStrike" dirty="0">
                        <a:solidFill>
                          <a:srgbClr val="000000"/>
                        </a:solidFill>
                        <a:effectLst/>
                        <a:latin typeface="Arial" pitchFamily="34" charset="0"/>
                        <a:cs typeface="Arial" pitchFamily="34" charset="0"/>
                      </a:endParaRPr>
                    </a:p>
                  </a:txBody>
                  <a:tcPr marL="5688" marR="5688" marT="5688" marB="0" anchor="ctr">
                    <a:solidFill>
                      <a:srgbClr val="C3D79B"/>
                    </a:solidFill>
                  </a:tcPr>
                </a:tc>
              </a:tr>
            </a:tbl>
          </a:graphicData>
        </a:graphic>
      </p:graphicFrame>
      <p:graphicFrame>
        <p:nvGraphicFramePr>
          <p:cNvPr id="99" name="98 Tabla"/>
          <p:cNvGraphicFramePr>
            <a:graphicFrameLocks noGrp="1"/>
          </p:cNvGraphicFramePr>
          <p:nvPr>
            <p:extLst>
              <p:ext uri="{D42A27DB-BD31-4B8C-83A1-F6EECF244321}">
                <p14:modId xmlns:p14="http://schemas.microsoft.com/office/powerpoint/2010/main" val="2275814111"/>
              </p:ext>
            </p:extLst>
          </p:nvPr>
        </p:nvGraphicFramePr>
        <p:xfrm>
          <a:off x="5868143" y="620688"/>
          <a:ext cx="2240021" cy="536028"/>
        </p:xfrm>
        <a:graphic>
          <a:graphicData uri="http://schemas.openxmlformats.org/drawingml/2006/table">
            <a:tbl>
              <a:tblPr>
                <a:tableStyleId>{5C22544A-7EE6-4342-B048-85BDC9FD1C3A}</a:tableStyleId>
              </a:tblPr>
              <a:tblGrid>
                <a:gridCol w="2240021"/>
              </a:tblGrid>
              <a:tr h="288032">
                <a:tc>
                  <a:txBody>
                    <a:bodyPr/>
                    <a:lstStyle/>
                    <a:p>
                      <a:pPr algn="ctr" fontAlgn="ctr"/>
                      <a:r>
                        <a:rPr lang="es-MX" sz="1050" b="0" u="none" strike="noStrike" kern="1200" dirty="0">
                          <a:solidFill>
                            <a:srgbClr val="000000"/>
                          </a:solidFill>
                          <a:effectLst/>
                          <a:latin typeface="Arial" pitchFamily="34" charset="0"/>
                          <a:ea typeface="+mn-ea"/>
                          <a:cs typeface="Arial" pitchFamily="34" charset="0"/>
                        </a:rPr>
                        <a:t>GRUPO EMPRESARIAL</a:t>
                      </a:r>
                    </a:p>
                  </a:txBody>
                  <a:tcPr marL="5688" marR="5688" marT="5688" marB="0" anchor="ctr">
                    <a:solidFill>
                      <a:schemeClr val="accent2">
                        <a:lumMod val="20000"/>
                        <a:lumOff val="80000"/>
                      </a:schemeClr>
                    </a:solidFill>
                  </a:tcPr>
                </a:tc>
              </a:tr>
              <a:tr h="247996">
                <a:tc>
                  <a:txBody>
                    <a:bodyPr/>
                    <a:lstStyle/>
                    <a:p>
                      <a:pPr algn="ctr" fontAlgn="ctr"/>
                      <a:r>
                        <a:rPr lang="es-MX" sz="1050" b="0" u="none" strike="noStrike" dirty="0" smtClean="0">
                          <a:solidFill>
                            <a:srgbClr val="000000"/>
                          </a:solidFill>
                          <a:effectLst/>
                          <a:latin typeface="Arial" pitchFamily="34" charset="0"/>
                          <a:cs typeface="Arial" pitchFamily="34" charset="0"/>
                        </a:rPr>
                        <a:t>1. MONDRAGÓN</a:t>
                      </a:r>
                      <a:endParaRPr lang="es-MX" sz="1050" b="0" i="0" u="none" strike="noStrike" dirty="0">
                        <a:solidFill>
                          <a:srgbClr val="000000"/>
                        </a:solidFill>
                        <a:effectLst/>
                        <a:latin typeface="Arial" pitchFamily="34" charset="0"/>
                        <a:cs typeface="Arial" pitchFamily="34" charset="0"/>
                      </a:endParaRPr>
                    </a:p>
                  </a:txBody>
                  <a:tcPr marL="5688" marR="5688" marT="5688" marB="0" anchor="ctr">
                    <a:solidFill>
                      <a:schemeClr val="accent2">
                        <a:lumMod val="20000"/>
                        <a:lumOff val="80000"/>
                      </a:schemeClr>
                    </a:solidFill>
                  </a:tcPr>
                </a:tc>
              </a:tr>
            </a:tbl>
          </a:graphicData>
        </a:graphic>
      </p:graphicFrame>
      <p:cxnSp>
        <p:nvCxnSpPr>
          <p:cNvPr id="100" name="99 Conector recto de flecha"/>
          <p:cNvCxnSpPr>
            <a:endCxn id="99" idx="1"/>
          </p:cNvCxnSpPr>
          <p:nvPr/>
        </p:nvCxnSpPr>
        <p:spPr>
          <a:xfrm flipV="1">
            <a:off x="4716016" y="888702"/>
            <a:ext cx="1152127" cy="28283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1" name="100 Conector recto de flecha"/>
          <p:cNvCxnSpPr>
            <a:endCxn id="98" idx="3"/>
          </p:cNvCxnSpPr>
          <p:nvPr/>
        </p:nvCxnSpPr>
        <p:spPr>
          <a:xfrm flipH="1" flipV="1">
            <a:off x="1403648" y="3916215"/>
            <a:ext cx="2880320" cy="1608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2" name="101 Conector recto de flecha"/>
          <p:cNvCxnSpPr>
            <a:endCxn id="93" idx="3"/>
          </p:cNvCxnSpPr>
          <p:nvPr/>
        </p:nvCxnSpPr>
        <p:spPr>
          <a:xfrm flipH="1">
            <a:off x="3979806" y="4709744"/>
            <a:ext cx="1204261" cy="5901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3" name="102 Conector recto de flecha"/>
          <p:cNvCxnSpPr>
            <a:endCxn id="97" idx="0"/>
          </p:cNvCxnSpPr>
          <p:nvPr/>
        </p:nvCxnSpPr>
        <p:spPr>
          <a:xfrm flipH="1">
            <a:off x="5452378" y="4709744"/>
            <a:ext cx="559782" cy="4042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4" name="103 Conector recto de flecha"/>
          <p:cNvCxnSpPr>
            <a:endCxn id="99" idx="1"/>
          </p:cNvCxnSpPr>
          <p:nvPr/>
        </p:nvCxnSpPr>
        <p:spPr>
          <a:xfrm flipV="1">
            <a:off x="4499992" y="888702"/>
            <a:ext cx="1368151" cy="13881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105" name="104 Tabla"/>
          <p:cNvGraphicFramePr>
            <a:graphicFrameLocks noGrp="1"/>
          </p:cNvGraphicFramePr>
          <p:nvPr>
            <p:extLst>
              <p:ext uri="{D42A27DB-BD31-4B8C-83A1-F6EECF244321}">
                <p14:modId xmlns:p14="http://schemas.microsoft.com/office/powerpoint/2010/main" val="1464120217"/>
              </p:ext>
            </p:extLst>
          </p:nvPr>
        </p:nvGraphicFramePr>
        <p:xfrm>
          <a:off x="1747222" y="5949280"/>
          <a:ext cx="5129034" cy="545589"/>
        </p:xfrm>
        <a:graphic>
          <a:graphicData uri="http://schemas.openxmlformats.org/drawingml/2006/table">
            <a:tbl>
              <a:tblPr>
                <a:tableStyleId>{5C22544A-7EE6-4342-B048-85BDC9FD1C3A}</a:tableStyleId>
              </a:tblPr>
              <a:tblGrid>
                <a:gridCol w="1076648"/>
                <a:gridCol w="1196276"/>
                <a:gridCol w="1196276"/>
                <a:gridCol w="1659834"/>
              </a:tblGrid>
              <a:tr h="141357">
                <a:tc>
                  <a:txBody>
                    <a:bodyPr/>
                    <a:lstStyle/>
                    <a:p>
                      <a:pPr algn="ctr" fontAlgn="b"/>
                      <a:r>
                        <a:rPr lang="es-MX" sz="1050" b="0" u="none" strike="noStrike" dirty="0">
                          <a:effectLst/>
                        </a:rPr>
                        <a:t>No. DE GRUPOS</a:t>
                      </a:r>
                      <a:endParaRPr lang="es-MX" sz="1050" b="0" i="0" u="none" strike="noStrike" dirty="0">
                        <a:solidFill>
                          <a:srgbClr val="000000"/>
                        </a:solidFill>
                        <a:effectLst/>
                        <a:latin typeface="Calibri"/>
                      </a:endParaRPr>
                    </a:p>
                  </a:txBody>
                  <a:tcPr marL="9525" marR="9525" marT="9525" marB="0" anchor="ctr">
                    <a:solidFill>
                      <a:srgbClr val="99CCFF"/>
                    </a:solidFill>
                  </a:tcPr>
                </a:tc>
                <a:tc>
                  <a:txBody>
                    <a:bodyPr/>
                    <a:lstStyle/>
                    <a:p>
                      <a:pPr algn="ctr" fontAlgn="b"/>
                      <a:r>
                        <a:rPr lang="es-MX" sz="1050" b="0" u="none" strike="noStrike" dirty="0">
                          <a:effectLst/>
                        </a:rPr>
                        <a:t>No. DE ESTADOS</a:t>
                      </a:r>
                      <a:endParaRPr lang="es-MX" sz="1050" b="0" i="0" u="none" strike="noStrike" dirty="0">
                        <a:solidFill>
                          <a:srgbClr val="000000"/>
                        </a:solidFill>
                        <a:effectLst/>
                        <a:latin typeface="Calibri"/>
                      </a:endParaRPr>
                    </a:p>
                  </a:txBody>
                  <a:tcPr marL="9525" marR="9525" marT="9525" marB="0" anchor="ctr">
                    <a:solidFill>
                      <a:srgbClr val="99CCFF"/>
                    </a:solidFill>
                  </a:tcPr>
                </a:tc>
                <a:tc>
                  <a:txBody>
                    <a:bodyPr/>
                    <a:lstStyle/>
                    <a:p>
                      <a:pPr algn="ctr" fontAlgn="b"/>
                      <a:r>
                        <a:rPr lang="es-MX" sz="1050" b="0" u="none" strike="noStrike" dirty="0" smtClean="0">
                          <a:effectLst/>
                        </a:rPr>
                        <a:t>SOCIOS/</a:t>
                      </a:r>
                    </a:p>
                    <a:p>
                      <a:pPr algn="ctr" fontAlgn="b"/>
                      <a:r>
                        <a:rPr lang="es-MX" sz="1050" b="0" u="none" strike="noStrike" dirty="0" smtClean="0">
                          <a:effectLst/>
                        </a:rPr>
                        <a:t>VINCULADOS</a:t>
                      </a:r>
                      <a:endParaRPr lang="es-MX" sz="1050" b="0" i="0" u="none" strike="noStrike" dirty="0">
                        <a:solidFill>
                          <a:srgbClr val="000000"/>
                        </a:solidFill>
                        <a:effectLst/>
                        <a:latin typeface="Calibri"/>
                      </a:endParaRPr>
                    </a:p>
                  </a:txBody>
                  <a:tcPr marL="9525" marR="9525" marT="9525" marB="0" anchor="ctr">
                    <a:solidFill>
                      <a:srgbClr val="99CCFF"/>
                    </a:solidFill>
                  </a:tcPr>
                </a:tc>
                <a:tc>
                  <a:txBody>
                    <a:bodyPr/>
                    <a:lstStyle/>
                    <a:p>
                      <a:pPr algn="ctr" fontAlgn="b"/>
                      <a:r>
                        <a:rPr lang="es-MX" sz="1050" b="0" u="none" strike="noStrike" dirty="0" smtClean="0">
                          <a:effectLst/>
                        </a:rPr>
                        <a:t>BENEFICIARIOS</a:t>
                      </a:r>
                      <a:endParaRPr lang="es-MX" sz="1050" b="0" i="0" u="none" strike="noStrike" dirty="0">
                        <a:solidFill>
                          <a:srgbClr val="000000"/>
                        </a:solidFill>
                        <a:effectLst/>
                        <a:latin typeface="Calibri"/>
                      </a:endParaRPr>
                    </a:p>
                  </a:txBody>
                  <a:tcPr marL="9525" marR="9525" marT="9525" marB="0" anchor="ctr">
                    <a:solidFill>
                      <a:srgbClr val="99CCFF"/>
                    </a:solidFill>
                  </a:tcPr>
                </a:tc>
              </a:tr>
              <a:tr h="216024">
                <a:tc>
                  <a:txBody>
                    <a:bodyPr/>
                    <a:lstStyle/>
                    <a:p>
                      <a:pPr algn="ctr" fontAlgn="b"/>
                      <a:r>
                        <a:rPr lang="es-MX" sz="1050" b="0" i="0" u="none" strike="noStrike" dirty="0" smtClean="0">
                          <a:solidFill>
                            <a:schemeClr val="dk1"/>
                          </a:solidFill>
                          <a:effectLst/>
                          <a:latin typeface="+mn-lt"/>
                        </a:rPr>
                        <a:t>8</a:t>
                      </a:r>
                      <a:endParaRPr lang="es-MX" sz="1050" b="0" i="0" u="none" strike="noStrike" dirty="0">
                        <a:solidFill>
                          <a:srgbClr val="000000"/>
                        </a:solidFill>
                        <a:effectLst/>
                        <a:latin typeface="Calibri"/>
                      </a:endParaRPr>
                    </a:p>
                  </a:txBody>
                  <a:tcPr marL="9525" marR="9525" marT="9525" marB="0" anchor="ctr">
                    <a:solidFill>
                      <a:srgbClr val="99CCFF"/>
                    </a:solidFill>
                  </a:tcPr>
                </a:tc>
                <a:tc>
                  <a:txBody>
                    <a:bodyPr/>
                    <a:lstStyle/>
                    <a:p>
                      <a:pPr algn="ctr" fontAlgn="b"/>
                      <a:r>
                        <a:rPr lang="es-MX" sz="1050" b="0" i="0" u="none" strike="noStrike" dirty="0" smtClean="0">
                          <a:solidFill>
                            <a:schemeClr val="dk1"/>
                          </a:solidFill>
                          <a:effectLst/>
                          <a:latin typeface="+mn-lt"/>
                        </a:rPr>
                        <a:t>12</a:t>
                      </a:r>
                      <a:endParaRPr lang="es-MX" sz="1050" b="0" i="0" u="none" strike="noStrike" dirty="0">
                        <a:solidFill>
                          <a:srgbClr val="000000"/>
                        </a:solidFill>
                        <a:effectLst/>
                        <a:latin typeface="Calibri"/>
                      </a:endParaRPr>
                    </a:p>
                  </a:txBody>
                  <a:tcPr marL="9525" marR="9525" marT="9525" marB="0" anchor="ctr">
                    <a:solidFill>
                      <a:srgbClr val="99CCFF"/>
                    </a:solidFill>
                  </a:tcPr>
                </a:tc>
                <a:tc>
                  <a:txBody>
                    <a:bodyPr/>
                    <a:lstStyle/>
                    <a:p>
                      <a:pPr algn="ctr" fontAlgn="b"/>
                      <a:r>
                        <a:rPr lang="es-MX" sz="1050" b="0" u="none" strike="noStrike" dirty="0" smtClean="0">
                          <a:effectLst/>
                        </a:rPr>
                        <a:t>65,193</a:t>
                      </a:r>
                      <a:endParaRPr lang="es-MX" sz="1050" b="0" i="0" u="none" strike="noStrike" dirty="0">
                        <a:solidFill>
                          <a:srgbClr val="000000"/>
                        </a:solidFill>
                        <a:effectLst/>
                        <a:latin typeface="Calibri"/>
                      </a:endParaRPr>
                    </a:p>
                  </a:txBody>
                  <a:tcPr marL="9525" marR="9525" marT="9525" marB="0" anchor="ctr">
                    <a:solidFill>
                      <a:srgbClr val="99CCFF"/>
                    </a:solidFill>
                  </a:tcPr>
                </a:tc>
                <a:tc>
                  <a:txBody>
                    <a:bodyPr/>
                    <a:lstStyle/>
                    <a:p>
                      <a:pPr algn="ctr" fontAlgn="b"/>
                      <a:r>
                        <a:rPr lang="es-MX" sz="1050" b="0" u="none" strike="noStrike" dirty="0" smtClean="0">
                          <a:effectLst/>
                        </a:rPr>
                        <a:t>399,265</a:t>
                      </a:r>
                      <a:endParaRPr lang="es-MX" sz="1050" b="0" i="0" u="none" strike="noStrike" dirty="0">
                        <a:solidFill>
                          <a:srgbClr val="000000"/>
                        </a:solidFill>
                        <a:effectLst/>
                        <a:latin typeface="Calibri"/>
                      </a:endParaRPr>
                    </a:p>
                  </a:txBody>
                  <a:tcPr marL="9525" marR="9525" marT="9525" marB="0" anchor="ctr">
                    <a:solidFill>
                      <a:srgbClr val="99CCFF"/>
                    </a:solidFill>
                  </a:tcPr>
                </a:tc>
              </a:tr>
            </a:tbl>
          </a:graphicData>
        </a:graphic>
      </p:graphicFrame>
      <p:graphicFrame>
        <p:nvGraphicFramePr>
          <p:cNvPr id="106" name="105 Tabla"/>
          <p:cNvGraphicFramePr>
            <a:graphicFrameLocks noGrp="1"/>
          </p:cNvGraphicFramePr>
          <p:nvPr>
            <p:extLst>
              <p:ext uri="{D42A27DB-BD31-4B8C-83A1-F6EECF244321}">
                <p14:modId xmlns:p14="http://schemas.microsoft.com/office/powerpoint/2010/main" val="2992004958"/>
              </p:ext>
            </p:extLst>
          </p:nvPr>
        </p:nvGraphicFramePr>
        <p:xfrm>
          <a:off x="6297374" y="1988841"/>
          <a:ext cx="1947034" cy="576063"/>
        </p:xfrm>
        <a:graphic>
          <a:graphicData uri="http://schemas.openxmlformats.org/drawingml/2006/table">
            <a:tbl>
              <a:tblPr>
                <a:tableStyleId>{5C22544A-7EE6-4342-B048-85BDC9FD1C3A}</a:tableStyleId>
              </a:tblPr>
              <a:tblGrid>
                <a:gridCol w="1947034"/>
              </a:tblGrid>
              <a:tr h="242009">
                <a:tc>
                  <a:txBody>
                    <a:bodyPr/>
                    <a:lstStyle/>
                    <a:p>
                      <a:pPr algn="ctr" fontAlgn="ctr"/>
                      <a:r>
                        <a:rPr lang="es-MX" sz="1050" b="0" u="none" strike="noStrike" dirty="0">
                          <a:solidFill>
                            <a:srgbClr val="000000"/>
                          </a:solidFill>
                          <a:effectLst/>
                          <a:latin typeface="Arial" pitchFamily="34" charset="0"/>
                          <a:cs typeface="Arial" pitchFamily="34" charset="0"/>
                        </a:rPr>
                        <a:t>GRUPO EMPRESARIAL</a:t>
                      </a:r>
                      <a:endParaRPr lang="es-MX" sz="1050" b="0" i="0" u="none" strike="noStrike" dirty="0">
                        <a:solidFill>
                          <a:srgbClr val="000000"/>
                        </a:solidFill>
                        <a:effectLst/>
                        <a:latin typeface="Arial" pitchFamily="34" charset="0"/>
                        <a:cs typeface="Arial" pitchFamily="34" charset="0"/>
                      </a:endParaRPr>
                    </a:p>
                  </a:txBody>
                  <a:tcPr marL="5688" marR="5688" marT="5688" marB="0" anchor="ctr">
                    <a:solidFill>
                      <a:schemeClr val="accent1">
                        <a:lumMod val="40000"/>
                        <a:lumOff val="60000"/>
                      </a:schemeClr>
                    </a:solidFill>
                  </a:tcPr>
                </a:tc>
              </a:tr>
              <a:tr h="334054">
                <a:tc>
                  <a:txBody>
                    <a:bodyPr/>
                    <a:lstStyle/>
                    <a:p>
                      <a:pPr algn="ctr" fontAlgn="ctr"/>
                      <a:r>
                        <a:rPr lang="es-MX" sz="1050" b="0" u="none" strike="noStrike" dirty="0" smtClean="0">
                          <a:solidFill>
                            <a:srgbClr val="000000"/>
                          </a:solidFill>
                          <a:effectLst/>
                          <a:latin typeface="Arial" pitchFamily="34" charset="0"/>
                          <a:cs typeface="Arial" pitchFamily="34" charset="0"/>
                        </a:rPr>
                        <a:t>2. JADE</a:t>
                      </a:r>
                      <a:endParaRPr lang="es-MX" sz="1050" b="0" i="0" u="none" strike="noStrike" dirty="0">
                        <a:solidFill>
                          <a:srgbClr val="000000"/>
                        </a:solidFill>
                        <a:effectLst/>
                        <a:latin typeface="Arial" pitchFamily="34" charset="0"/>
                        <a:cs typeface="Arial" pitchFamily="34" charset="0"/>
                      </a:endParaRPr>
                    </a:p>
                  </a:txBody>
                  <a:tcPr marL="5688" marR="5688" marT="5688" marB="0" anchor="ctr">
                    <a:solidFill>
                      <a:schemeClr val="accent1">
                        <a:lumMod val="40000"/>
                        <a:lumOff val="60000"/>
                      </a:schemeClr>
                    </a:solidFill>
                  </a:tcPr>
                </a:tc>
              </a:tr>
            </a:tbl>
          </a:graphicData>
        </a:graphic>
      </p:graphicFrame>
      <p:sp>
        <p:nvSpPr>
          <p:cNvPr id="107" name="106 CuadroTexto"/>
          <p:cNvSpPr txBox="1"/>
          <p:nvPr/>
        </p:nvSpPr>
        <p:spPr>
          <a:xfrm rot="18268661">
            <a:off x="3843398" y="2226629"/>
            <a:ext cx="897421" cy="276999"/>
          </a:xfrm>
          <a:prstGeom prst="rect">
            <a:avLst/>
          </a:prstGeom>
          <a:noFill/>
        </p:spPr>
        <p:txBody>
          <a:bodyPr wrap="square" rtlCol="0">
            <a:spAutoFit/>
          </a:bodyPr>
          <a:lstStyle/>
          <a:p>
            <a:r>
              <a:rPr lang="es-MX" sz="1200" dirty="0" smtClean="0"/>
              <a:t>COAHUILA</a:t>
            </a:r>
            <a:endParaRPr lang="es-MX" sz="1200" dirty="0"/>
          </a:p>
        </p:txBody>
      </p:sp>
      <p:graphicFrame>
        <p:nvGraphicFramePr>
          <p:cNvPr id="108" name="9 Tabla"/>
          <p:cNvGraphicFramePr>
            <a:graphicFrameLocks noGrp="1"/>
          </p:cNvGraphicFramePr>
          <p:nvPr>
            <p:extLst>
              <p:ext uri="{D42A27DB-BD31-4B8C-83A1-F6EECF244321}">
                <p14:modId xmlns:p14="http://schemas.microsoft.com/office/powerpoint/2010/main" val="2414987102"/>
              </p:ext>
            </p:extLst>
          </p:nvPr>
        </p:nvGraphicFramePr>
        <p:xfrm>
          <a:off x="7093544" y="4680084"/>
          <a:ext cx="1688504" cy="518363"/>
        </p:xfrm>
        <a:graphic>
          <a:graphicData uri="http://schemas.openxmlformats.org/drawingml/2006/table">
            <a:tbl>
              <a:tblPr>
                <a:tableStyleId>{5C22544A-7EE6-4342-B048-85BDC9FD1C3A}</a:tableStyleId>
              </a:tblPr>
              <a:tblGrid>
                <a:gridCol w="1688504"/>
              </a:tblGrid>
              <a:tr h="225469">
                <a:tc>
                  <a:txBody>
                    <a:bodyPr/>
                    <a:lstStyle/>
                    <a:p>
                      <a:pPr algn="ctr" fontAlgn="ctr"/>
                      <a:r>
                        <a:rPr lang="es-MX" sz="1050" b="0" u="none" strike="noStrike" kern="1200" dirty="0">
                          <a:solidFill>
                            <a:srgbClr val="000000"/>
                          </a:solidFill>
                          <a:effectLst/>
                          <a:latin typeface="Arial" pitchFamily="34" charset="0"/>
                          <a:ea typeface="+mn-ea"/>
                          <a:cs typeface="Arial" pitchFamily="34" charset="0"/>
                        </a:rPr>
                        <a:t>GRUPO EMPRESARIAL</a:t>
                      </a:r>
                    </a:p>
                  </a:txBody>
                  <a:tcPr marL="5688" marR="5688" marT="5688" marB="0" anchor="ctr">
                    <a:solidFill>
                      <a:srgbClr val="AADAA5"/>
                    </a:solidFill>
                  </a:tcPr>
                </a:tc>
              </a:tr>
              <a:tr h="292894">
                <a:tc>
                  <a:txBody>
                    <a:bodyPr/>
                    <a:lstStyle/>
                    <a:p>
                      <a:pPr algn="ctr" fontAlgn="ctr"/>
                      <a:r>
                        <a:rPr lang="es-MX" sz="1050" b="0" u="none" strike="noStrike" dirty="0" smtClean="0">
                          <a:solidFill>
                            <a:srgbClr val="000000"/>
                          </a:solidFill>
                          <a:effectLst/>
                          <a:latin typeface="Arial" pitchFamily="34" charset="0"/>
                          <a:cs typeface="Arial" pitchFamily="34" charset="0"/>
                        </a:rPr>
                        <a:t>3. FIECH</a:t>
                      </a:r>
                      <a:endParaRPr lang="es-MX" sz="1050" b="0" i="0" u="none" strike="noStrike" dirty="0">
                        <a:solidFill>
                          <a:srgbClr val="000000"/>
                        </a:solidFill>
                        <a:effectLst/>
                        <a:latin typeface="Arial" pitchFamily="34" charset="0"/>
                        <a:cs typeface="Arial" pitchFamily="34" charset="0"/>
                      </a:endParaRPr>
                    </a:p>
                  </a:txBody>
                  <a:tcPr marL="5688" marR="5688" marT="5688" marB="0" anchor="ctr">
                    <a:solidFill>
                      <a:srgbClr val="AADAA5"/>
                    </a:solidFill>
                  </a:tcPr>
                </a:tc>
              </a:tr>
            </a:tbl>
          </a:graphicData>
        </a:graphic>
      </p:graphicFrame>
      <p:cxnSp>
        <p:nvCxnSpPr>
          <p:cNvPr id="109" name="21 Conector recto de flecha"/>
          <p:cNvCxnSpPr>
            <a:endCxn id="108" idx="1"/>
          </p:cNvCxnSpPr>
          <p:nvPr/>
        </p:nvCxnSpPr>
        <p:spPr>
          <a:xfrm>
            <a:off x="6228184" y="4709744"/>
            <a:ext cx="865360" cy="2295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0" name="16 Conector recto de flecha"/>
          <p:cNvCxnSpPr>
            <a:endCxn id="96" idx="3"/>
          </p:cNvCxnSpPr>
          <p:nvPr/>
        </p:nvCxnSpPr>
        <p:spPr>
          <a:xfrm flipH="1" flipV="1">
            <a:off x="1619672" y="2623563"/>
            <a:ext cx="2304256" cy="11027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112" name="111 Tabla"/>
          <p:cNvGraphicFramePr>
            <a:graphicFrameLocks noGrp="1"/>
          </p:cNvGraphicFramePr>
          <p:nvPr>
            <p:extLst>
              <p:ext uri="{D42A27DB-BD31-4B8C-83A1-F6EECF244321}">
                <p14:modId xmlns:p14="http://schemas.microsoft.com/office/powerpoint/2010/main" val="1288740006"/>
              </p:ext>
            </p:extLst>
          </p:nvPr>
        </p:nvGraphicFramePr>
        <p:xfrm>
          <a:off x="224408" y="4470794"/>
          <a:ext cx="1331640" cy="651456"/>
        </p:xfrm>
        <a:graphic>
          <a:graphicData uri="http://schemas.openxmlformats.org/drawingml/2006/table">
            <a:tbl>
              <a:tblPr>
                <a:tableStyleId>{5C22544A-7EE6-4342-B048-85BDC9FD1C3A}</a:tableStyleId>
              </a:tblPr>
              <a:tblGrid>
                <a:gridCol w="1331640"/>
              </a:tblGrid>
              <a:tr h="279636">
                <a:tc>
                  <a:txBody>
                    <a:bodyPr/>
                    <a:lstStyle/>
                    <a:p>
                      <a:pPr algn="ctr" fontAlgn="ctr"/>
                      <a:r>
                        <a:rPr lang="es-MX" sz="1050" b="0" u="none" strike="noStrike" dirty="0">
                          <a:solidFill>
                            <a:srgbClr val="000000"/>
                          </a:solidFill>
                          <a:effectLst/>
                          <a:latin typeface="Arial" pitchFamily="34" charset="0"/>
                          <a:cs typeface="Arial" pitchFamily="34" charset="0"/>
                        </a:rPr>
                        <a:t>GRUPO EMPRESARIAL</a:t>
                      </a:r>
                      <a:endParaRPr lang="es-MX" sz="1050" b="0" i="0" u="none" strike="noStrike" dirty="0">
                        <a:solidFill>
                          <a:srgbClr val="000000"/>
                        </a:solidFill>
                        <a:effectLst/>
                        <a:latin typeface="Arial" pitchFamily="34" charset="0"/>
                        <a:cs typeface="Arial" pitchFamily="34" charset="0"/>
                      </a:endParaRPr>
                    </a:p>
                  </a:txBody>
                  <a:tcPr marL="5688" marR="5688" marT="5688" marB="0" anchor="ctr">
                    <a:solidFill>
                      <a:srgbClr val="99CCFF"/>
                    </a:solidFill>
                  </a:tcPr>
                </a:tc>
              </a:tr>
              <a:tr h="216654">
                <a:tc>
                  <a:txBody>
                    <a:bodyPr/>
                    <a:lstStyle/>
                    <a:p>
                      <a:pPr algn="ctr" fontAlgn="ctr"/>
                      <a:r>
                        <a:rPr lang="es-MX" sz="1050" b="0" u="none" strike="noStrike" dirty="0" smtClean="0">
                          <a:solidFill>
                            <a:srgbClr val="000000"/>
                          </a:solidFill>
                          <a:effectLst/>
                          <a:latin typeface="Arial" pitchFamily="34" charset="0"/>
                          <a:cs typeface="Arial" pitchFamily="34" charset="0"/>
                        </a:rPr>
                        <a:t>6. GRUPO MICHOACÁN</a:t>
                      </a:r>
                      <a:endParaRPr lang="es-MX" sz="1050" b="0" i="0" u="none" strike="noStrike" dirty="0">
                        <a:solidFill>
                          <a:srgbClr val="000000"/>
                        </a:solidFill>
                        <a:effectLst/>
                        <a:latin typeface="Arial" pitchFamily="34" charset="0"/>
                        <a:cs typeface="Arial" pitchFamily="34" charset="0"/>
                      </a:endParaRPr>
                    </a:p>
                  </a:txBody>
                  <a:tcPr marL="5688" marR="5688" marT="5688" marB="0" anchor="ctr">
                    <a:solidFill>
                      <a:srgbClr val="99CCFF"/>
                    </a:solidFill>
                  </a:tcPr>
                </a:tc>
              </a:tr>
            </a:tbl>
          </a:graphicData>
        </a:graphic>
      </p:graphicFrame>
      <p:cxnSp>
        <p:nvCxnSpPr>
          <p:cNvPr id="113" name="112 Conector recto de flecha"/>
          <p:cNvCxnSpPr>
            <a:endCxn id="112" idx="3"/>
          </p:cNvCxnSpPr>
          <p:nvPr/>
        </p:nvCxnSpPr>
        <p:spPr>
          <a:xfrm flipH="1">
            <a:off x="1556048" y="4149080"/>
            <a:ext cx="2799928" cy="6474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4" name="113 CuadroTexto"/>
          <p:cNvSpPr txBox="1"/>
          <p:nvPr/>
        </p:nvSpPr>
        <p:spPr>
          <a:xfrm rot="2895446">
            <a:off x="5026842" y="3953453"/>
            <a:ext cx="792088" cy="246221"/>
          </a:xfrm>
          <a:prstGeom prst="rect">
            <a:avLst/>
          </a:prstGeom>
          <a:noFill/>
        </p:spPr>
        <p:txBody>
          <a:bodyPr wrap="square" rtlCol="0">
            <a:spAutoFit/>
          </a:bodyPr>
          <a:lstStyle/>
          <a:p>
            <a:r>
              <a:rPr lang="es-MX" sz="1000" dirty="0" smtClean="0"/>
              <a:t>VERACRUZ</a:t>
            </a:r>
            <a:endParaRPr lang="es-MX" sz="1000" dirty="0"/>
          </a:p>
        </p:txBody>
      </p:sp>
      <p:cxnSp>
        <p:nvCxnSpPr>
          <p:cNvPr id="115" name="114 Conector recto de flecha"/>
          <p:cNvCxnSpPr/>
          <p:nvPr/>
        </p:nvCxnSpPr>
        <p:spPr>
          <a:xfrm flipV="1">
            <a:off x="5506695" y="2240317"/>
            <a:ext cx="790679" cy="19087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6" name="115 Conector recto de flecha"/>
          <p:cNvCxnSpPr>
            <a:stCxn id="107" idx="2"/>
            <a:endCxn id="106" idx="1"/>
          </p:cNvCxnSpPr>
          <p:nvPr/>
        </p:nvCxnSpPr>
        <p:spPr>
          <a:xfrm flipV="1">
            <a:off x="4406280" y="2276872"/>
            <a:ext cx="1891094" cy="1666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7" name="116 CuadroTexto"/>
          <p:cNvSpPr txBox="1"/>
          <p:nvPr/>
        </p:nvSpPr>
        <p:spPr>
          <a:xfrm rot="2878469">
            <a:off x="2960270" y="2863674"/>
            <a:ext cx="720080" cy="246221"/>
          </a:xfrm>
          <a:prstGeom prst="rect">
            <a:avLst/>
          </a:prstGeom>
          <a:noFill/>
        </p:spPr>
        <p:txBody>
          <a:bodyPr wrap="square" rtlCol="0">
            <a:spAutoFit/>
          </a:bodyPr>
          <a:lstStyle/>
          <a:p>
            <a:r>
              <a:rPr lang="es-MX" sz="1000" dirty="0" smtClean="0"/>
              <a:t>SINALOA</a:t>
            </a:r>
            <a:endParaRPr lang="es-MX" sz="1000" dirty="0"/>
          </a:p>
        </p:txBody>
      </p:sp>
      <p:cxnSp>
        <p:nvCxnSpPr>
          <p:cNvPr id="118" name="117 Conector recto de flecha"/>
          <p:cNvCxnSpPr>
            <a:stCxn id="117" idx="0"/>
            <a:endCxn id="106" idx="1"/>
          </p:cNvCxnSpPr>
          <p:nvPr/>
        </p:nvCxnSpPr>
        <p:spPr>
          <a:xfrm flipV="1">
            <a:off x="3411762" y="2276872"/>
            <a:ext cx="2885612" cy="6274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9" name="118 CuadroTexto"/>
          <p:cNvSpPr txBox="1"/>
          <p:nvPr/>
        </p:nvSpPr>
        <p:spPr>
          <a:xfrm rot="5747051">
            <a:off x="4521846" y="2983764"/>
            <a:ext cx="929139" cy="230832"/>
          </a:xfrm>
          <a:prstGeom prst="rect">
            <a:avLst/>
          </a:prstGeom>
          <a:noFill/>
        </p:spPr>
        <p:txBody>
          <a:bodyPr wrap="square" rtlCol="0">
            <a:spAutoFit/>
          </a:bodyPr>
          <a:lstStyle/>
          <a:p>
            <a:r>
              <a:rPr lang="es-MX" sz="900" dirty="0" smtClean="0"/>
              <a:t>TAMAULIPAS</a:t>
            </a:r>
            <a:endParaRPr lang="es-MX" sz="900" dirty="0"/>
          </a:p>
        </p:txBody>
      </p:sp>
      <p:cxnSp>
        <p:nvCxnSpPr>
          <p:cNvPr id="120" name="119 Conector recto de flecha"/>
          <p:cNvCxnSpPr>
            <a:endCxn id="112" idx="3"/>
          </p:cNvCxnSpPr>
          <p:nvPr/>
        </p:nvCxnSpPr>
        <p:spPr>
          <a:xfrm flipH="1">
            <a:off x="1556048" y="3789040"/>
            <a:ext cx="3159968" cy="10074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1" name="120 Conector recto de flecha"/>
          <p:cNvCxnSpPr>
            <a:endCxn id="112" idx="3"/>
          </p:cNvCxnSpPr>
          <p:nvPr/>
        </p:nvCxnSpPr>
        <p:spPr>
          <a:xfrm flipH="1">
            <a:off x="1556048" y="3789040"/>
            <a:ext cx="2943944" cy="10074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2" name="121 CuadroTexto"/>
          <p:cNvSpPr txBox="1"/>
          <p:nvPr/>
        </p:nvSpPr>
        <p:spPr>
          <a:xfrm>
            <a:off x="4328422" y="3573016"/>
            <a:ext cx="531610" cy="230832"/>
          </a:xfrm>
          <a:prstGeom prst="rect">
            <a:avLst/>
          </a:prstGeom>
          <a:noFill/>
        </p:spPr>
        <p:txBody>
          <a:bodyPr wrap="square" rtlCol="0">
            <a:spAutoFit/>
          </a:bodyPr>
          <a:lstStyle/>
          <a:p>
            <a:r>
              <a:rPr lang="es-MX" sz="900" dirty="0" smtClean="0"/>
              <a:t>GTO.</a:t>
            </a:r>
            <a:endParaRPr lang="es-MX" sz="900" dirty="0"/>
          </a:p>
        </p:txBody>
      </p:sp>
      <p:cxnSp>
        <p:nvCxnSpPr>
          <p:cNvPr id="123" name="122 Conector recto"/>
          <p:cNvCxnSpPr>
            <a:endCxn id="106" idx="1"/>
          </p:cNvCxnSpPr>
          <p:nvPr/>
        </p:nvCxnSpPr>
        <p:spPr>
          <a:xfrm flipV="1">
            <a:off x="5506695" y="2276872"/>
            <a:ext cx="790679" cy="21771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123 Conector recto"/>
          <p:cNvCxnSpPr>
            <a:stCxn id="106" idx="1"/>
          </p:cNvCxnSpPr>
          <p:nvPr/>
        </p:nvCxnSpPr>
        <p:spPr>
          <a:xfrm flipH="1">
            <a:off x="6228184" y="2276872"/>
            <a:ext cx="69190" cy="2177163"/>
          </a:xfrm>
          <a:prstGeom prst="line">
            <a:avLst/>
          </a:prstGeom>
        </p:spPr>
        <p:style>
          <a:lnRef idx="1">
            <a:schemeClr val="accent1"/>
          </a:lnRef>
          <a:fillRef idx="0">
            <a:schemeClr val="accent1"/>
          </a:fillRef>
          <a:effectRef idx="0">
            <a:schemeClr val="accent1"/>
          </a:effectRef>
          <a:fontRef idx="minor">
            <a:schemeClr val="tx1"/>
          </a:fontRef>
        </p:style>
      </p:cxnSp>
      <p:sp>
        <p:nvSpPr>
          <p:cNvPr id="125" name="124 CuadroTexto"/>
          <p:cNvSpPr txBox="1"/>
          <p:nvPr/>
        </p:nvSpPr>
        <p:spPr>
          <a:xfrm>
            <a:off x="3403853" y="2750731"/>
            <a:ext cx="736099" cy="246221"/>
          </a:xfrm>
          <a:prstGeom prst="rect">
            <a:avLst/>
          </a:prstGeom>
          <a:noFill/>
        </p:spPr>
        <p:txBody>
          <a:bodyPr wrap="none" rtlCol="0">
            <a:spAutoFit/>
          </a:bodyPr>
          <a:lstStyle/>
          <a:p>
            <a:r>
              <a:rPr lang="es-MX" sz="1000" dirty="0" smtClean="0"/>
              <a:t>DURANGO</a:t>
            </a:r>
            <a:endParaRPr lang="es-MX" sz="1000" dirty="0"/>
          </a:p>
        </p:txBody>
      </p:sp>
      <p:sp>
        <p:nvSpPr>
          <p:cNvPr id="45" name="44 CuadroTexto"/>
          <p:cNvSpPr txBox="1"/>
          <p:nvPr/>
        </p:nvSpPr>
        <p:spPr>
          <a:xfrm>
            <a:off x="7143768" y="65355"/>
            <a:ext cx="1928794" cy="400110"/>
          </a:xfrm>
          <a:prstGeom prst="rect">
            <a:avLst/>
          </a:prstGeom>
          <a:noFill/>
        </p:spPr>
        <p:txBody>
          <a:bodyPr wrap="square" rtlCol="0">
            <a:spAutoFit/>
          </a:bodyPr>
          <a:lstStyle/>
          <a:p>
            <a:pPr algn="r"/>
            <a:r>
              <a:rPr lang="es-ES" sz="2000" b="1" dirty="0" smtClean="0">
                <a:solidFill>
                  <a:schemeClr val="tx2">
                    <a:lumMod val="75000"/>
                  </a:schemeClr>
                </a:solidFill>
                <a:latin typeface="Calibri" pitchFamily="34" charset="0"/>
              </a:rPr>
              <a:t>FIDES ECOSOL</a:t>
            </a:r>
            <a:endParaRPr lang="es-ES" sz="2000" b="1" dirty="0">
              <a:solidFill>
                <a:schemeClr val="tx2">
                  <a:lumMod val="75000"/>
                </a:schemeClr>
              </a:solidFill>
              <a:latin typeface="Calibri" pitchFamily="34" charset="0"/>
            </a:endParaRPr>
          </a:p>
        </p:txBody>
      </p:sp>
      <p:sp>
        <p:nvSpPr>
          <p:cNvPr id="46" name="1 Marcador de pie de página"/>
          <p:cNvSpPr txBox="1">
            <a:spLocks/>
          </p:cNvSpPr>
          <p:nvPr/>
        </p:nvSpPr>
        <p:spPr>
          <a:xfrm>
            <a:off x="0" y="6686524"/>
            <a:ext cx="5364120" cy="171476"/>
          </a:xfrm>
          <a:prstGeom prst="rect">
            <a:avLst/>
          </a:prstGeom>
        </p:spPr>
        <p:txBody>
          <a:bodyPr vert="horz" lIns="45720" rIns="45720" bIns="0" rtlCol="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smtClean="0">
                <a:ln>
                  <a:noFill/>
                </a:ln>
                <a:solidFill>
                  <a:schemeClr val="tx1">
                    <a:tint val="95000"/>
                  </a:schemeClr>
                </a:solidFill>
                <a:effectLst/>
                <a:uLnTx/>
                <a:uFillTx/>
                <a:latin typeface="+mn-lt"/>
                <a:ea typeface="+mn-ea"/>
                <a:cs typeface="+mn-cs"/>
              </a:rPr>
              <a:t>Prohibido cualquier tipo de reproducción y/o distribución.</a:t>
            </a:r>
            <a:endParaRPr kumimoji="0" lang="es-ES" sz="8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extLst>
      <p:ext uri="{BB962C8B-B14F-4D97-AF65-F5344CB8AC3E}">
        <p14:creationId xmlns:p14="http://schemas.microsoft.com/office/powerpoint/2010/main" val="25206387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La economía social en México</a:t>
            </a:r>
            <a:endParaRPr lang="es-MX" dirty="0"/>
          </a:p>
        </p:txBody>
      </p:sp>
      <p:sp>
        <p:nvSpPr>
          <p:cNvPr id="4" name="3 Marcador de número de diapositiva"/>
          <p:cNvSpPr>
            <a:spLocks noGrp="1"/>
          </p:cNvSpPr>
          <p:nvPr>
            <p:ph type="sldNum" sz="quarter" idx="12"/>
          </p:nvPr>
        </p:nvSpPr>
        <p:spPr/>
        <p:txBody>
          <a:bodyPr/>
          <a:lstStyle/>
          <a:p>
            <a:fld id="{4B0D483F-F6E6-4D6C-9B11-B9B470F039D4}" type="slidenum">
              <a:rPr lang="es-ES" smtClean="0"/>
              <a:pPr/>
              <a:t>12</a:t>
            </a:fld>
            <a:endParaRPr lang="es-ES"/>
          </a:p>
        </p:txBody>
      </p:sp>
      <p:pic>
        <p:nvPicPr>
          <p:cNvPr id="37891"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667831" y="1629986"/>
            <a:ext cx="5808338" cy="4466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9439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4 Grupo"/>
          <p:cNvGrpSpPr/>
          <p:nvPr/>
        </p:nvGrpSpPr>
        <p:grpSpPr>
          <a:xfrm>
            <a:off x="8782048" y="6496048"/>
            <a:ext cx="361952" cy="361952"/>
            <a:chOff x="8782048" y="6496048"/>
            <a:chExt cx="361952" cy="361952"/>
          </a:xfrm>
        </p:grpSpPr>
        <p:sp>
          <p:nvSpPr>
            <p:cNvPr id="10" name="9 Rectángulo"/>
            <p:cNvSpPr/>
            <p:nvPr/>
          </p:nvSpPr>
          <p:spPr>
            <a:xfrm>
              <a:off x="8782048" y="6496048"/>
              <a:ext cx="361952" cy="28907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8782048" y="6799605"/>
              <a:ext cx="361952" cy="5839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13" name="12 CuadroTexto"/>
          <p:cNvSpPr txBox="1"/>
          <p:nvPr/>
        </p:nvSpPr>
        <p:spPr>
          <a:xfrm>
            <a:off x="8837829" y="6517477"/>
            <a:ext cx="314659" cy="246221"/>
          </a:xfrm>
          <a:prstGeom prst="rect">
            <a:avLst/>
          </a:prstGeom>
          <a:noFill/>
        </p:spPr>
        <p:txBody>
          <a:bodyPr wrap="none" rtlCol="0">
            <a:spAutoFit/>
          </a:bodyPr>
          <a:lstStyle/>
          <a:p>
            <a:fld id="{6C63D9EF-83D7-9E4F-AA73-B87CBA0DC9D9}" type="slidenum">
              <a:rPr lang="es-MX" sz="1000" smtClean="0">
                <a:solidFill>
                  <a:schemeClr val="bg1"/>
                </a:solidFill>
                <a:latin typeface="Calibri" pitchFamily="34" charset="0"/>
              </a:rPr>
              <a:pPr/>
              <a:t>13</a:t>
            </a:fld>
            <a:endParaRPr lang="es-ES" sz="1000" dirty="0">
              <a:solidFill>
                <a:schemeClr val="bg1"/>
              </a:solidFill>
              <a:latin typeface="Calibri" pitchFamily="34" charset="0"/>
            </a:endParaRPr>
          </a:p>
        </p:txBody>
      </p:sp>
      <p:grpSp>
        <p:nvGrpSpPr>
          <p:cNvPr id="3" name="14 Grupo"/>
          <p:cNvGrpSpPr/>
          <p:nvPr/>
        </p:nvGrpSpPr>
        <p:grpSpPr>
          <a:xfrm>
            <a:off x="0" y="0"/>
            <a:ext cx="7358082" cy="500042"/>
            <a:chOff x="0" y="0"/>
            <a:chExt cx="9144000" cy="500042"/>
          </a:xfrm>
        </p:grpSpPr>
        <p:sp>
          <p:nvSpPr>
            <p:cNvPr id="23" name="22 Rectángulo"/>
            <p:cNvSpPr/>
            <p:nvPr/>
          </p:nvSpPr>
          <p:spPr>
            <a:xfrm>
              <a:off x="0" y="0"/>
              <a:ext cx="9144000" cy="50004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4" name="23 Conector recto"/>
            <p:cNvCxnSpPr/>
            <p:nvPr/>
          </p:nvCxnSpPr>
          <p:spPr>
            <a:xfrm>
              <a:off x="0" y="355578"/>
              <a:ext cx="914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0" name="19 CuadroTexto"/>
          <p:cNvSpPr txBox="1"/>
          <p:nvPr/>
        </p:nvSpPr>
        <p:spPr>
          <a:xfrm>
            <a:off x="357158" y="671436"/>
            <a:ext cx="4714908" cy="400110"/>
          </a:xfrm>
          <a:prstGeom prst="rect">
            <a:avLst/>
          </a:prstGeom>
          <a:noFill/>
        </p:spPr>
        <p:txBody>
          <a:bodyPr wrap="square" rtlCol="0">
            <a:spAutoFit/>
          </a:bodyPr>
          <a:lstStyle/>
          <a:p>
            <a:pPr fontAlgn="auto">
              <a:spcBef>
                <a:spcPct val="20000"/>
              </a:spcBef>
              <a:spcAft>
                <a:spcPts val="0"/>
              </a:spcAft>
              <a:defRPr/>
            </a:pPr>
            <a:r>
              <a:rPr lang="es-MX" sz="2000" b="1" dirty="0" smtClean="0">
                <a:latin typeface="Calibri" pitchFamily="34" charset="0"/>
              </a:rPr>
              <a:t>V. Otros fondos por administrar:</a:t>
            </a:r>
            <a:endParaRPr lang="es-MX" sz="2000" b="1" dirty="0">
              <a:latin typeface="Calibri" pitchFamily="34" charset="0"/>
            </a:endParaRPr>
          </a:p>
        </p:txBody>
      </p:sp>
      <p:sp>
        <p:nvSpPr>
          <p:cNvPr id="18" name="Rectángulo redondeado 17"/>
          <p:cNvSpPr/>
          <p:nvPr/>
        </p:nvSpPr>
        <p:spPr>
          <a:xfrm>
            <a:off x="2743200" y="2057400"/>
            <a:ext cx="3733800" cy="32766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ES_tradnl" dirty="0" smtClean="0"/>
              <a:t>En un futuro, y en la medida en que surjan en México otros fondos de capital dirigidos a las empresas de la economía social y solidaria y del desarrollo incluyente, Fides Ecosol podría administrar fondos creados y promovidos por el gobierno u otros fondos privados</a:t>
            </a:r>
          </a:p>
        </p:txBody>
      </p:sp>
      <p:sp>
        <p:nvSpPr>
          <p:cNvPr id="14" name="13 CuadroTexto"/>
          <p:cNvSpPr txBox="1"/>
          <p:nvPr/>
        </p:nvSpPr>
        <p:spPr>
          <a:xfrm>
            <a:off x="7143768" y="65355"/>
            <a:ext cx="1928794" cy="400110"/>
          </a:xfrm>
          <a:prstGeom prst="rect">
            <a:avLst/>
          </a:prstGeom>
          <a:noFill/>
        </p:spPr>
        <p:txBody>
          <a:bodyPr wrap="square" rtlCol="0">
            <a:spAutoFit/>
          </a:bodyPr>
          <a:lstStyle/>
          <a:p>
            <a:pPr algn="r"/>
            <a:r>
              <a:rPr lang="es-ES" sz="2000" b="1" dirty="0" smtClean="0">
                <a:solidFill>
                  <a:schemeClr val="tx2">
                    <a:lumMod val="75000"/>
                  </a:schemeClr>
                </a:solidFill>
                <a:latin typeface="Calibri" pitchFamily="34" charset="0"/>
              </a:rPr>
              <a:t>FIDES ECOSOL</a:t>
            </a:r>
            <a:endParaRPr lang="es-ES" sz="2000" b="1" dirty="0">
              <a:solidFill>
                <a:schemeClr val="tx2">
                  <a:lumMod val="75000"/>
                </a:schemeClr>
              </a:solidFill>
              <a:latin typeface="Calibri" pitchFamily="34" charset="0"/>
            </a:endParaRPr>
          </a:p>
        </p:txBody>
      </p:sp>
      <p:sp>
        <p:nvSpPr>
          <p:cNvPr id="15" name="1 Marcador de pie de página"/>
          <p:cNvSpPr txBox="1">
            <a:spLocks/>
          </p:cNvSpPr>
          <p:nvPr/>
        </p:nvSpPr>
        <p:spPr>
          <a:xfrm>
            <a:off x="0" y="6686524"/>
            <a:ext cx="5364120" cy="171476"/>
          </a:xfrm>
          <a:prstGeom prst="rect">
            <a:avLst/>
          </a:prstGeom>
        </p:spPr>
        <p:txBody>
          <a:bodyPr vert="horz" lIns="45720" rIns="45720" bIns="0" rtlCol="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smtClean="0">
                <a:ln>
                  <a:noFill/>
                </a:ln>
                <a:solidFill>
                  <a:schemeClr val="tx1">
                    <a:tint val="95000"/>
                  </a:schemeClr>
                </a:solidFill>
                <a:effectLst/>
                <a:uLnTx/>
                <a:uFillTx/>
                <a:latin typeface="+mn-lt"/>
                <a:ea typeface="+mn-ea"/>
                <a:cs typeface="+mn-cs"/>
              </a:rPr>
              <a:t>Prohibido cualquier tipo de reproducción y/o distribución.</a:t>
            </a:r>
            <a:endParaRPr kumimoji="0" lang="es-ES" sz="8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extLst>
      <p:ext uri="{BB962C8B-B14F-4D97-AF65-F5344CB8AC3E}">
        <p14:creationId xmlns:p14="http://schemas.microsoft.com/office/powerpoint/2010/main" val="41436746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2" name="Conector recto de flecha 61"/>
          <p:cNvCxnSpPr/>
          <p:nvPr/>
        </p:nvCxnSpPr>
        <p:spPr>
          <a:xfrm flipH="1">
            <a:off x="2895600" y="5105400"/>
            <a:ext cx="936104" cy="0"/>
          </a:xfrm>
          <a:prstGeom prst="straightConnector1">
            <a:avLst/>
          </a:prstGeom>
          <a:ln>
            <a:solidFill>
              <a:srgbClr val="000000"/>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3" name="14 Grupo"/>
          <p:cNvGrpSpPr/>
          <p:nvPr/>
        </p:nvGrpSpPr>
        <p:grpSpPr>
          <a:xfrm>
            <a:off x="0" y="-27384"/>
            <a:ext cx="7358082" cy="500042"/>
            <a:chOff x="0" y="0"/>
            <a:chExt cx="9144000" cy="500042"/>
          </a:xfrm>
        </p:grpSpPr>
        <p:sp>
          <p:nvSpPr>
            <p:cNvPr id="116" name="115 Rectángulo"/>
            <p:cNvSpPr/>
            <p:nvPr/>
          </p:nvSpPr>
          <p:spPr>
            <a:xfrm>
              <a:off x="0" y="0"/>
              <a:ext cx="9144000" cy="50004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17" name="116 Conector recto"/>
            <p:cNvCxnSpPr/>
            <p:nvPr/>
          </p:nvCxnSpPr>
          <p:spPr>
            <a:xfrm>
              <a:off x="0" y="355578"/>
              <a:ext cx="914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 name="10 Grupo"/>
          <p:cNvGrpSpPr/>
          <p:nvPr/>
        </p:nvGrpSpPr>
        <p:grpSpPr>
          <a:xfrm>
            <a:off x="8782048" y="6496048"/>
            <a:ext cx="361952" cy="361952"/>
            <a:chOff x="8782048" y="6496048"/>
            <a:chExt cx="361952" cy="361952"/>
          </a:xfrm>
        </p:grpSpPr>
        <p:sp>
          <p:nvSpPr>
            <p:cNvPr id="12" name="11 Rectángulo"/>
            <p:cNvSpPr/>
            <p:nvPr/>
          </p:nvSpPr>
          <p:spPr>
            <a:xfrm>
              <a:off x="8782048" y="6496048"/>
              <a:ext cx="361952" cy="28907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C9BAE12D-4906-2846-AC04-D6874F36E7D7}" type="slidenum">
                <a:rPr lang="es-ES" sz="1200" smtClean="0"/>
                <a:pPr algn="ctr"/>
                <a:t>14</a:t>
              </a:fld>
              <a:endParaRPr lang="es-ES" sz="1200" dirty="0"/>
            </a:p>
          </p:txBody>
        </p:sp>
        <p:sp>
          <p:nvSpPr>
            <p:cNvPr id="13" name="12 Rectángulo"/>
            <p:cNvSpPr/>
            <p:nvPr/>
          </p:nvSpPr>
          <p:spPr>
            <a:xfrm>
              <a:off x="8782048" y="6799605"/>
              <a:ext cx="361952" cy="5839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15" name="Rectángulo 61"/>
          <p:cNvSpPr>
            <a:spLocks/>
          </p:cNvSpPr>
          <p:nvPr/>
        </p:nvSpPr>
        <p:spPr bwMode="auto">
          <a:xfrm>
            <a:off x="4038600" y="2057400"/>
            <a:ext cx="2016224" cy="1219200"/>
          </a:xfrm>
          <a:prstGeom prst="rect">
            <a:avLst/>
          </a:prstGeom>
          <a:solidFill>
            <a:schemeClr val="accent1">
              <a:lumMod val="20000"/>
              <a:lumOff val="80000"/>
            </a:schemeClr>
          </a:solidFill>
          <a:ln w="9525" cmpd="sng">
            <a:solidFill>
              <a:srgbClr val="000000"/>
            </a:solidFill>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anchor="ctr" anchorCtr="0" compatLnSpc="1">
            <a:prstTxWarp prst="textNoShape">
              <a:avLst/>
            </a:prstTxWarp>
          </a:bodyPr>
          <a:lstStyle/>
          <a:p>
            <a:pPr marR="0" lvl="0" indent="0" algn="ctr" fontAlgn="base">
              <a:lnSpc>
                <a:spcPct val="100000"/>
              </a:lnSpc>
              <a:spcBef>
                <a:spcPct val="0"/>
              </a:spcBef>
              <a:spcAft>
                <a:spcPts val="1000"/>
              </a:spcAft>
              <a:buClrTx/>
              <a:buSzTx/>
              <a:buFontTx/>
              <a:buNone/>
              <a:tabLst/>
            </a:pPr>
            <a:r>
              <a:rPr lang="es-MX" sz="1400" dirty="0" smtClean="0">
                <a:solidFill>
                  <a:schemeClr val="tx1"/>
                </a:solidFill>
                <a:latin typeface="Calibri" pitchFamily="34" charset="0"/>
              </a:rPr>
              <a:t>Fides</a:t>
            </a:r>
          </a:p>
          <a:p>
            <a:pPr marR="0" lvl="0" indent="0" algn="ctr" fontAlgn="base">
              <a:lnSpc>
                <a:spcPct val="100000"/>
              </a:lnSpc>
              <a:spcBef>
                <a:spcPct val="0"/>
              </a:spcBef>
              <a:spcAft>
                <a:spcPts val="1000"/>
              </a:spcAft>
              <a:buClrTx/>
              <a:buSzTx/>
              <a:buFontTx/>
              <a:buNone/>
              <a:tabLst/>
            </a:pPr>
            <a:r>
              <a:rPr lang="es-MX" sz="1400" dirty="0" smtClean="0">
                <a:solidFill>
                  <a:schemeClr val="tx1"/>
                </a:solidFill>
                <a:latin typeface="Calibri" pitchFamily="34" charset="0"/>
              </a:rPr>
              <a:t>Personas clave</a:t>
            </a:r>
          </a:p>
          <a:p>
            <a:pPr marR="0" lvl="0" indent="0" algn="ctr" fontAlgn="base">
              <a:lnSpc>
                <a:spcPct val="100000"/>
              </a:lnSpc>
              <a:spcBef>
                <a:spcPct val="0"/>
              </a:spcBef>
              <a:spcAft>
                <a:spcPts val="1000"/>
              </a:spcAft>
              <a:buClrTx/>
              <a:buSzTx/>
              <a:buFontTx/>
              <a:buNone/>
              <a:tabLst/>
            </a:pPr>
            <a:r>
              <a:rPr lang="es-MX" sz="1400" dirty="0" smtClean="0">
                <a:solidFill>
                  <a:schemeClr val="tx1"/>
                </a:solidFill>
                <a:latin typeface="Calibri" pitchFamily="34" charset="0"/>
              </a:rPr>
              <a:t>Equipo operador especializado</a:t>
            </a:r>
            <a:endParaRPr lang="es-MX" sz="1200" dirty="0" smtClean="0">
              <a:solidFill>
                <a:schemeClr val="tx1"/>
              </a:solidFill>
              <a:latin typeface="Calibri" pitchFamily="34" charset="0"/>
            </a:endParaRPr>
          </a:p>
        </p:txBody>
      </p:sp>
      <p:sp>
        <p:nvSpPr>
          <p:cNvPr id="42" name="39 CuadroTexto"/>
          <p:cNvSpPr txBox="1"/>
          <p:nvPr/>
        </p:nvSpPr>
        <p:spPr>
          <a:xfrm>
            <a:off x="230242" y="652626"/>
            <a:ext cx="8608958" cy="400110"/>
          </a:xfrm>
          <a:prstGeom prst="rect">
            <a:avLst/>
          </a:prstGeom>
          <a:noFill/>
        </p:spPr>
        <p:txBody>
          <a:bodyPr wrap="square" rtlCol="0">
            <a:spAutoFit/>
          </a:bodyPr>
          <a:lstStyle/>
          <a:p>
            <a:pPr fontAlgn="auto">
              <a:spcBef>
                <a:spcPct val="20000"/>
              </a:spcBef>
              <a:spcAft>
                <a:spcPts val="0"/>
              </a:spcAft>
              <a:defRPr/>
            </a:pPr>
            <a:r>
              <a:rPr lang="es-MX" sz="2000" b="1" dirty="0" smtClean="0">
                <a:latin typeface="Calibri" pitchFamily="34" charset="0"/>
              </a:rPr>
              <a:t>VI. Estructura de la empresa administradora y de Fondo Fides FICAP</a:t>
            </a:r>
            <a:endParaRPr lang="es-MX" sz="2000" b="1" dirty="0">
              <a:latin typeface="Calibri" pitchFamily="34" charset="0"/>
            </a:endParaRPr>
          </a:p>
        </p:txBody>
      </p:sp>
      <p:sp>
        <p:nvSpPr>
          <p:cNvPr id="34" name="Rectángulo redondeado 33"/>
          <p:cNvSpPr/>
          <p:nvPr/>
        </p:nvSpPr>
        <p:spPr>
          <a:xfrm>
            <a:off x="467544" y="4498667"/>
            <a:ext cx="2232248" cy="936104"/>
          </a:xfrm>
          <a:prstGeom prst="roundRect">
            <a:avLst>
              <a:gd name="adj" fmla="val 11155"/>
            </a:avLst>
          </a:prstGeom>
          <a:solidFill>
            <a:schemeClr val="tx2">
              <a:lumMod val="5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ts val="1000"/>
              </a:spcAft>
            </a:pPr>
            <a:r>
              <a:rPr lang="es-MX" b="1" dirty="0">
                <a:solidFill>
                  <a:schemeClr val="bg1"/>
                </a:solidFill>
                <a:latin typeface="Calibri" pitchFamily="34" charset="0"/>
              </a:rPr>
              <a:t>Fondo Fides, L</a:t>
            </a:r>
            <a:r>
              <a:rPr lang="es-MX" b="1" dirty="0" smtClean="0">
                <a:solidFill>
                  <a:schemeClr val="bg1"/>
                </a:solidFill>
                <a:latin typeface="Calibri" pitchFamily="34" charset="0"/>
              </a:rPr>
              <a:t>P</a:t>
            </a:r>
            <a:endParaRPr lang="es-MX" b="1" dirty="0">
              <a:solidFill>
                <a:schemeClr val="bg1"/>
              </a:solidFill>
              <a:latin typeface="Calibri" pitchFamily="34" charset="0"/>
            </a:endParaRPr>
          </a:p>
        </p:txBody>
      </p:sp>
      <p:sp>
        <p:nvSpPr>
          <p:cNvPr id="6" name="CuadroTexto 5"/>
          <p:cNvSpPr txBox="1"/>
          <p:nvPr/>
        </p:nvSpPr>
        <p:spPr>
          <a:xfrm>
            <a:off x="-12923" y="3284984"/>
            <a:ext cx="1317412" cy="523220"/>
          </a:xfrm>
          <a:prstGeom prst="rect">
            <a:avLst/>
          </a:prstGeom>
          <a:noFill/>
        </p:spPr>
        <p:txBody>
          <a:bodyPr wrap="none" rtlCol="0">
            <a:spAutoFit/>
          </a:bodyPr>
          <a:lstStyle/>
          <a:p>
            <a:pPr algn="r"/>
            <a:r>
              <a:rPr lang="es-ES" sz="1400" dirty="0" smtClean="0"/>
              <a:t>Fideicomitente </a:t>
            </a:r>
          </a:p>
          <a:p>
            <a:pPr algn="r"/>
            <a:r>
              <a:rPr lang="es-ES" sz="1400" dirty="0" smtClean="0"/>
              <a:t>inicial</a:t>
            </a:r>
            <a:endParaRPr lang="es-ES" sz="1400" dirty="0"/>
          </a:p>
        </p:txBody>
      </p:sp>
      <p:sp>
        <p:nvSpPr>
          <p:cNvPr id="40" name="CuadroTexto 39"/>
          <p:cNvSpPr txBox="1"/>
          <p:nvPr/>
        </p:nvSpPr>
        <p:spPr>
          <a:xfrm>
            <a:off x="45085" y="5589240"/>
            <a:ext cx="1387945" cy="523220"/>
          </a:xfrm>
          <a:prstGeom prst="rect">
            <a:avLst/>
          </a:prstGeom>
          <a:noFill/>
        </p:spPr>
        <p:txBody>
          <a:bodyPr wrap="none" rtlCol="0">
            <a:spAutoFit/>
          </a:bodyPr>
          <a:lstStyle/>
          <a:p>
            <a:r>
              <a:rPr lang="es-ES" sz="1400" dirty="0" smtClean="0"/>
              <a:t>Fideicomitentes </a:t>
            </a:r>
          </a:p>
          <a:p>
            <a:r>
              <a:rPr lang="es-ES" sz="1400" dirty="0" smtClean="0"/>
              <a:t>adherentes</a:t>
            </a:r>
            <a:endParaRPr lang="es-ES" sz="1400" dirty="0"/>
          </a:p>
        </p:txBody>
      </p:sp>
      <p:sp>
        <p:nvSpPr>
          <p:cNvPr id="8" name="Flecha circular 7"/>
          <p:cNvSpPr/>
          <p:nvPr/>
        </p:nvSpPr>
        <p:spPr>
          <a:xfrm rot="10800000" flipH="1">
            <a:off x="755576" y="4880180"/>
            <a:ext cx="851693" cy="1213116"/>
          </a:xfrm>
          <a:prstGeom prst="circularArrow">
            <a:avLst>
              <a:gd name="adj1" fmla="val 14977"/>
              <a:gd name="adj2" fmla="val 1565309"/>
              <a:gd name="adj3" fmla="val 19968112"/>
              <a:gd name="adj4" fmla="val 16212703"/>
              <a:gd name="adj5" fmla="val 15078"/>
            </a:avLst>
          </a:prstGeom>
          <a:solidFill>
            <a:srgbClr val="EAD347"/>
          </a:solidFill>
          <a:ln w="3175" cmpd="sng">
            <a:solidFill>
              <a:schemeClr val="bg1">
                <a:lumMod val="50000"/>
              </a:schemeClr>
            </a:soli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s-ES">
              <a:solidFill>
                <a:schemeClr val="tx1"/>
              </a:solidFill>
            </a:endParaRPr>
          </a:p>
        </p:txBody>
      </p:sp>
      <p:sp>
        <p:nvSpPr>
          <p:cNvPr id="50" name="Rectángulo 61"/>
          <p:cNvSpPr>
            <a:spLocks/>
          </p:cNvSpPr>
          <p:nvPr/>
        </p:nvSpPr>
        <p:spPr bwMode="auto">
          <a:xfrm>
            <a:off x="4384576" y="4381128"/>
            <a:ext cx="2016224" cy="648072"/>
          </a:xfrm>
          <a:prstGeom prst="rect">
            <a:avLst/>
          </a:prstGeom>
          <a:solidFill>
            <a:schemeClr val="accent1">
              <a:lumMod val="20000"/>
              <a:lumOff val="80000"/>
            </a:schemeClr>
          </a:solidFill>
          <a:ln w="9525" cmpd="sng">
            <a:solidFill>
              <a:srgbClr val="000000"/>
            </a:solidFill>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anchor="ctr" anchorCtr="0" compatLnSpc="1">
            <a:prstTxWarp prst="textNoShape">
              <a:avLst/>
            </a:prstTxWarp>
          </a:bodyPr>
          <a:lstStyle/>
          <a:p>
            <a:pPr marR="0" lvl="0" indent="0" algn="ctr" fontAlgn="base">
              <a:lnSpc>
                <a:spcPct val="100000"/>
              </a:lnSpc>
              <a:spcBef>
                <a:spcPct val="0"/>
              </a:spcBef>
              <a:spcAft>
                <a:spcPts val="1000"/>
              </a:spcAft>
              <a:buClrTx/>
              <a:buSzTx/>
              <a:buFontTx/>
              <a:buNone/>
              <a:tabLst/>
            </a:pPr>
            <a:r>
              <a:rPr lang="es-MX" sz="1400" dirty="0" smtClean="0">
                <a:solidFill>
                  <a:schemeClr val="tx1"/>
                </a:solidFill>
                <a:latin typeface="Calibri" pitchFamily="34" charset="0"/>
              </a:rPr>
              <a:t>Comité Técnico</a:t>
            </a:r>
          </a:p>
        </p:txBody>
      </p:sp>
      <p:sp>
        <p:nvSpPr>
          <p:cNvPr id="30" name="Flecha circular 29"/>
          <p:cNvSpPr/>
          <p:nvPr/>
        </p:nvSpPr>
        <p:spPr>
          <a:xfrm rot="21069407">
            <a:off x="877081" y="2901719"/>
            <a:ext cx="799494" cy="2131931"/>
          </a:xfrm>
          <a:prstGeom prst="circularArrow">
            <a:avLst>
              <a:gd name="adj1" fmla="val 16158"/>
              <a:gd name="adj2" fmla="val 1565309"/>
              <a:gd name="adj3" fmla="val 20325553"/>
              <a:gd name="adj4" fmla="val 16212703"/>
              <a:gd name="adj5" fmla="val 17591"/>
            </a:avLst>
          </a:prstGeom>
          <a:solidFill>
            <a:srgbClr val="EAD347"/>
          </a:solidFill>
          <a:ln w="3175" cmpd="sng">
            <a:solidFill>
              <a:schemeClr val="bg1">
                <a:lumMod val="50000"/>
              </a:schemeClr>
            </a:soli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s-ES">
              <a:solidFill>
                <a:schemeClr val="tx1"/>
              </a:solidFill>
            </a:endParaRPr>
          </a:p>
        </p:txBody>
      </p:sp>
      <p:sp>
        <p:nvSpPr>
          <p:cNvPr id="60" name="Rectángulo 61"/>
          <p:cNvSpPr>
            <a:spLocks/>
          </p:cNvSpPr>
          <p:nvPr/>
        </p:nvSpPr>
        <p:spPr bwMode="auto">
          <a:xfrm>
            <a:off x="3973488" y="5186536"/>
            <a:ext cx="2808312" cy="528464"/>
          </a:xfrm>
          <a:prstGeom prst="rect">
            <a:avLst/>
          </a:prstGeom>
          <a:solidFill>
            <a:schemeClr val="tx2">
              <a:lumMod val="60000"/>
              <a:lumOff val="40000"/>
            </a:schemeClr>
          </a:solidFill>
          <a:ln w="9525" cmpd="sng">
            <a:solidFill>
              <a:srgbClr val="000000"/>
            </a:solidFill>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anchor="ctr" anchorCtr="0" compatLnSpc="1">
            <a:prstTxWarp prst="textNoShape">
              <a:avLst/>
            </a:prstTxWarp>
          </a:bodyPr>
          <a:lstStyle/>
          <a:p>
            <a:pPr marR="0" lvl="0" indent="0" algn="ctr" fontAlgn="base">
              <a:lnSpc>
                <a:spcPct val="100000"/>
              </a:lnSpc>
              <a:spcBef>
                <a:spcPct val="0"/>
              </a:spcBef>
              <a:spcAft>
                <a:spcPts val="1000"/>
              </a:spcAft>
              <a:buClrTx/>
              <a:buSzTx/>
              <a:buFontTx/>
              <a:buNone/>
              <a:tabLst/>
            </a:pPr>
            <a:r>
              <a:rPr lang="es-MX" sz="1300" dirty="0" smtClean="0">
                <a:solidFill>
                  <a:schemeClr val="tx1"/>
                </a:solidFill>
                <a:latin typeface="Calibri" pitchFamily="34" charset="0"/>
              </a:rPr>
              <a:t>Comité de inversión</a:t>
            </a:r>
          </a:p>
        </p:txBody>
      </p:sp>
      <p:sp>
        <p:nvSpPr>
          <p:cNvPr id="2" name="Rectángulo redondeado 1"/>
          <p:cNvSpPr/>
          <p:nvPr/>
        </p:nvSpPr>
        <p:spPr>
          <a:xfrm>
            <a:off x="179512" y="1953979"/>
            <a:ext cx="2808312" cy="1152128"/>
          </a:xfrm>
          <a:prstGeom prst="roundRect">
            <a:avLst>
              <a:gd name="adj" fmla="val 11155"/>
            </a:avLst>
          </a:prstGeom>
          <a:solidFill>
            <a:schemeClr val="tx2">
              <a:lumMod val="5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fontAlgn="base">
              <a:spcBef>
                <a:spcPct val="0"/>
              </a:spcBef>
              <a:spcAft>
                <a:spcPts val="1000"/>
              </a:spcAft>
            </a:pPr>
            <a:r>
              <a:rPr lang="es-MX" b="1" dirty="0" smtClean="0">
                <a:solidFill>
                  <a:schemeClr val="bg1"/>
                </a:solidFill>
                <a:latin typeface="Calibri" pitchFamily="34" charset="0"/>
              </a:rPr>
              <a:t>Fides Ecosol </a:t>
            </a:r>
            <a:endParaRPr lang="es-MX" b="1" dirty="0">
              <a:solidFill>
                <a:schemeClr val="bg1"/>
              </a:solidFill>
              <a:latin typeface="Calibri" pitchFamily="34" charset="0"/>
            </a:endParaRPr>
          </a:p>
          <a:p>
            <a:pPr lvl="0" algn="ctr" fontAlgn="base">
              <a:spcBef>
                <a:spcPct val="0"/>
              </a:spcBef>
              <a:spcAft>
                <a:spcPts val="1000"/>
              </a:spcAft>
            </a:pPr>
            <a:r>
              <a:rPr lang="es-MX" sz="1600" dirty="0">
                <a:solidFill>
                  <a:schemeClr val="bg1"/>
                </a:solidFill>
                <a:latin typeface="Calibri" pitchFamily="34" charset="0"/>
              </a:rPr>
              <a:t>Empresa promotora y </a:t>
            </a:r>
            <a:r>
              <a:rPr lang="es-MX" sz="1600" dirty="0" smtClean="0">
                <a:solidFill>
                  <a:schemeClr val="bg1"/>
                </a:solidFill>
                <a:latin typeface="Calibri" pitchFamily="34" charset="0"/>
              </a:rPr>
              <a:t>administradora del Fondo</a:t>
            </a:r>
            <a:endParaRPr lang="es-MX" sz="1600" dirty="0">
              <a:solidFill>
                <a:schemeClr val="bg1"/>
              </a:solidFill>
              <a:latin typeface="Calibri" pitchFamily="34" charset="0"/>
            </a:endParaRPr>
          </a:p>
        </p:txBody>
      </p:sp>
      <p:cxnSp>
        <p:nvCxnSpPr>
          <p:cNvPr id="29" name="Conector recto de flecha 28"/>
          <p:cNvCxnSpPr/>
          <p:nvPr/>
        </p:nvCxnSpPr>
        <p:spPr>
          <a:xfrm>
            <a:off x="3048000" y="2667000"/>
            <a:ext cx="914400" cy="1588"/>
          </a:xfrm>
          <a:prstGeom prst="straightConnector1">
            <a:avLst/>
          </a:prstGeom>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22" name="Rectángulo 61"/>
          <p:cNvSpPr>
            <a:spLocks/>
          </p:cNvSpPr>
          <p:nvPr/>
        </p:nvSpPr>
        <p:spPr bwMode="auto">
          <a:xfrm>
            <a:off x="6652320" y="2367136"/>
            <a:ext cx="2415480" cy="528464"/>
          </a:xfrm>
          <a:prstGeom prst="rect">
            <a:avLst/>
          </a:prstGeom>
          <a:solidFill>
            <a:schemeClr val="tx2">
              <a:lumMod val="60000"/>
              <a:lumOff val="40000"/>
            </a:schemeClr>
          </a:solidFill>
          <a:ln w="9525" cmpd="sng">
            <a:solidFill>
              <a:srgbClr val="000000"/>
            </a:solidFill>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anchor="ctr" anchorCtr="0" compatLnSpc="1">
            <a:prstTxWarp prst="textNoShape">
              <a:avLst/>
            </a:prstTxWarp>
          </a:bodyPr>
          <a:lstStyle/>
          <a:p>
            <a:pPr marR="0" lvl="0" indent="0" algn="ctr" fontAlgn="base">
              <a:lnSpc>
                <a:spcPct val="100000"/>
              </a:lnSpc>
              <a:spcBef>
                <a:spcPct val="0"/>
              </a:spcBef>
              <a:spcAft>
                <a:spcPts val="1000"/>
              </a:spcAft>
              <a:buClrTx/>
              <a:buSzTx/>
              <a:buFontTx/>
              <a:buNone/>
              <a:tabLst/>
            </a:pPr>
            <a:r>
              <a:rPr lang="es-MX" sz="1300" dirty="0" smtClean="0">
                <a:solidFill>
                  <a:schemeClr val="tx1"/>
                </a:solidFill>
                <a:latin typeface="Calibri" pitchFamily="34" charset="0"/>
              </a:rPr>
              <a:t>Consejo de administración</a:t>
            </a:r>
          </a:p>
        </p:txBody>
      </p:sp>
      <p:cxnSp>
        <p:nvCxnSpPr>
          <p:cNvPr id="25" name="Conector recto de flecha 24"/>
          <p:cNvCxnSpPr/>
          <p:nvPr/>
        </p:nvCxnSpPr>
        <p:spPr>
          <a:xfrm>
            <a:off x="6131024" y="2667000"/>
            <a:ext cx="422176" cy="1588"/>
          </a:xfrm>
          <a:prstGeom prst="straightConnector1">
            <a:avLst/>
          </a:prstGeom>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24" name="23 CuadroTexto"/>
          <p:cNvSpPr txBox="1"/>
          <p:nvPr/>
        </p:nvSpPr>
        <p:spPr>
          <a:xfrm>
            <a:off x="7143768" y="65355"/>
            <a:ext cx="1928794" cy="400110"/>
          </a:xfrm>
          <a:prstGeom prst="rect">
            <a:avLst/>
          </a:prstGeom>
          <a:noFill/>
        </p:spPr>
        <p:txBody>
          <a:bodyPr wrap="square" rtlCol="0">
            <a:spAutoFit/>
          </a:bodyPr>
          <a:lstStyle/>
          <a:p>
            <a:pPr algn="r"/>
            <a:r>
              <a:rPr lang="es-ES" sz="2000" b="1" dirty="0" smtClean="0">
                <a:solidFill>
                  <a:schemeClr val="tx2">
                    <a:lumMod val="75000"/>
                  </a:schemeClr>
                </a:solidFill>
                <a:latin typeface="Calibri" pitchFamily="34" charset="0"/>
              </a:rPr>
              <a:t>FIDES ECOSOL</a:t>
            </a:r>
            <a:endParaRPr lang="es-ES" sz="2000" b="1" dirty="0">
              <a:solidFill>
                <a:schemeClr val="tx2">
                  <a:lumMod val="75000"/>
                </a:schemeClr>
              </a:solidFill>
              <a:latin typeface="Calibri" pitchFamily="34" charset="0"/>
            </a:endParaRPr>
          </a:p>
        </p:txBody>
      </p:sp>
      <p:sp>
        <p:nvSpPr>
          <p:cNvPr id="26" name="1 Marcador de pie de página"/>
          <p:cNvSpPr txBox="1">
            <a:spLocks/>
          </p:cNvSpPr>
          <p:nvPr/>
        </p:nvSpPr>
        <p:spPr>
          <a:xfrm>
            <a:off x="0" y="6686524"/>
            <a:ext cx="5364120" cy="171476"/>
          </a:xfrm>
          <a:prstGeom prst="rect">
            <a:avLst/>
          </a:prstGeom>
        </p:spPr>
        <p:txBody>
          <a:bodyPr vert="horz" lIns="45720" rIns="45720" bIns="0" rtlCol="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smtClean="0">
                <a:ln>
                  <a:noFill/>
                </a:ln>
                <a:solidFill>
                  <a:schemeClr val="tx1">
                    <a:tint val="95000"/>
                  </a:schemeClr>
                </a:solidFill>
                <a:effectLst/>
                <a:uLnTx/>
                <a:uFillTx/>
                <a:latin typeface="+mn-lt"/>
                <a:ea typeface="+mn-ea"/>
                <a:cs typeface="+mn-cs"/>
              </a:rPr>
              <a:t>Prohibido cualquier tipo de reproducción y/o distribución.</a:t>
            </a:r>
            <a:endParaRPr kumimoji="0" lang="es-ES" sz="8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extLst>
      <p:ext uri="{BB962C8B-B14F-4D97-AF65-F5344CB8AC3E}">
        <p14:creationId xmlns:p14="http://schemas.microsoft.com/office/powerpoint/2010/main" val="1393721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4 Grupo"/>
          <p:cNvGrpSpPr/>
          <p:nvPr/>
        </p:nvGrpSpPr>
        <p:grpSpPr>
          <a:xfrm>
            <a:off x="8782048" y="6496048"/>
            <a:ext cx="361952" cy="361952"/>
            <a:chOff x="8782048" y="6496048"/>
            <a:chExt cx="361952" cy="361952"/>
          </a:xfrm>
        </p:grpSpPr>
        <p:sp>
          <p:nvSpPr>
            <p:cNvPr id="10" name="9 Rectángulo"/>
            <p:cNvSpPr/>
            <p:nvPr/>
          </p:nvSpPr>
          <p:spPr>
            <a:xfrm>
              <a:off x="8782048" y="6496048"/>
              <a:ext cx="361952" cy="28907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8782048" y="6799605"/>
              <a:ext cx="361952" cy="5839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13" name="12 CuadroTexto"/>
          <p:cNvSpPr txBox="1"/>
          <p:nvPr/>
        </p:nvSpPr>
        <p:spPr>
          <a:xfrm>
            <a:off x="8837829" y="6517477"/>
            <a:ext cx="314659" cy="246221"/>
          </a:xfrm>
          <a:prstGeom prst="rect">
            <a:avLst/>
          </a:prstGeom>
          <a:noFill/>
        </p:spPr>
        <p:txBody>
          <a:bodyPr wrap="none" rtlCol="0">
            <a:spAutoFit/>
          </a:bodyPr>
          <a:lstStyle/>
          <a:p>
            <a:fld id="{6C63D9EF-83D7-9E4F-AA73-B87CBA0DC9D9}" type="slidenum">
              <a:rPr lang="es-MX" sz="1000" smtClean="0">
                <a:solidFill>
                  <a:schemeClr val="bg1"/>
                </a:solidFill>
                <a:latin typeface="Calibri" pitchFamily="34" charset="0"/>
              </a:rPr>
              <a:pPr/>
              <a:t>15</a:t>
            </a:fld>
            <a:endParaRPr lang="es-ES" sz="1000" dirty="0">
              <a:solidFill>
                <a:schemeClr val="bg1"/>
              </a:solidFill>
              <a:latin typeface="Calibri" pitchFamily="34" charset="0"/>
            </a:endParaRPr>
          </a:p>
        </p:txBody>
      </p:sp>
      <p:grpSp>
        <p:nvGrpSpPr>
          <p:cNvPr id="3" name="14 Grupo"/>
          <p:cNvGrpSpPr/>
          <p:nvPr/>
        </p:nvGrpSpPr>
        <p:grpSpPr>
          <a:xfrm>
            <a:off x="0" y="0"/>
            <a:ext cx="7358082" cy="500042"/>
            <a:chOff x="0" y="0"/>
            <a:chExt cx="9144000" cy="500042"/>
          </a:xfrm>
        </p:grpSpPr>
        <p:sp>
          <p:nvSpPr>
            <p:cNvPr id="23" name="22 Rectángulo"/>
            <p:cNvSpPr/>
            <p:nvPr/>
          </p:nvSpPr>
          <p:spPr>
            <a:xfrm>
              <a:off x="0" y="0"/>
              <a:ext cx="9144000" cy="50004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4" name="23 Conector recto"/>
            <p:cNvCxnSpPr/>
            <p:nvPr/>
          </p:nvCxnSpPr>
          <p:spPr>
            <a:xfrm>
              <a:off x="0" y="355578"/>
              <a:ext cx="914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0" name="19 CuadroTexto"/>
          <p:cNvSpPr txBox="1"/>
          <p:nvPr/>
        </p:nvSpPr>
        <p:spPr>
          <a:xfrm>
            <a:off x="357158" y="671436"/>
            <a:ext cx="7643842" cy="769441"/>
          </a:xfrm>
          <a:prstGeom prst="rect">
            <a:avLst/>
          </a:prstGeom>
          <a:noFill/>
        </p:spPr>
        <p:txBody>
          <a:bodyPr wrap="square" rtlCol="0">
            <a:spAutoFit/>
          </a:bodyPr>
          <a:lstStyle/>
          <a:p>
            <a:pPr fontAlgn="auto">
              <a:spcBef>
                <a:spcPct val="20000"/>
              </a:spcBef>
              <a:spcAft>
                <a:spcPts val="0"/>
              </a:spcAft>
              <a:defRPr/>
            </a:pPr>
            <a:r>
              <a:rPr lang="es-MX" sz="2000" b="1" dirty="0" smtClean="0">
                <a:latin typeface="Calibri" pitchFamily="34" charset="0"/>
              </a:rPr>
              <a:t>VI. Estructura de la empresa administradora y de Fondo </a:t>
            </a:r>
            <a:r>
              <a:rPr lang="es-MX" sz="2000" b="1" dirty="0" err="1" smtClean="0">
                <a:latin typeface="Calibri" pitchFamily="34" charset="0"/>
              </a:rPr>
              <a:t>Fides</a:t>
            </a:r>
            <a:r>
              <a:rPr lang="es-MX" sz="2000" b="1" dirty="0" smtClean="0">
                <a:latin typeface="Calibri" pitchFamily="34" charset="0"/>
              </a:rPr>
              <a:t>: </a:t>
            </a:r>
          </a:p>
          <a:p>
            <a:pPr fontAlgn="auto">
              <a:spcBef>
                <a:spcPct val="20000"/>
              </a:spcBef>
              <a:spcAft>
                <a:spcPts val="0"/>
              </a:spcAft>
              <a:defRPr/>
            </a:pPr>
            <a:r>
              <a:rPr lang="es-MX" sz="2000" b="1" dirty="0">
                <a:latin typeface="Calibri" pitchFamily="34" charset="0"/>
              </a:rPr>
              <a:t> </a:t>
            </a:r>
            <a:r>
              <a:rPr lang="es-MX" sz="2000" b="1" dirty="0" smtClean="0">
                <a:latin typeface="Calibri" pitchFamily="34" charset="0"/>
              </a:rPr>
              <a:t>     personas clave y equipo</a:t>
            </a:r>
            <a:endParaRPr lang="es-MX" sz="2000" b="1" dirty="0">
              <a:latin typeface="Calibri" pitchFamily="34" charset="0"/>
            </a:endParaRPr>
          </a:p>
        </p:txBody>
      </p:sp>
      <p:sp>
        <p:nvSpPr>
          <p:cNvPr id="12" name="11 CuadroTexto"/>
          <p:cNvSpPr txBox="1"/>
          <p:nvPr/>
        </p:nvSpPr>
        <p:spPr>
          <a:xfrm>
            <a:off x="7143768" y="44624"/>
            <a:ext cx="1928794" cy="400110"/>
          </a:xfrm>
          <a:prstGeom prst="rect">
            <a:avLst/>
          </a:prstGeom>
          <a:noFill/>
        </p:spPr>
        <p:txBody>
          <a:bodyPr wrap="square" rtlCol="0">
            <a:spAutoFit/>
          </a:bodyPr>
          <a:lstStyle/>
          <a:p>
            <a:pPr algn="r"/>
            <a:r>
              <a:rPr lang="es-ES" sz="2000" b="1" dirty="0" smtClean="0">
                <a:solidFill>
                  <a:schemeClr val="tx2">
                    <a:lumMod val="75000"/>
                  </a:schemeClr>
                </a:solidFill>
                <a:latin typeface="Calibri" pitchFamily="34" charset="0"/>
              </a:rPr>
              <a:t>FIDES ECOSOL</a:t>
            </a:r>
            <a:endParaRPr lang="es-ES" sz="2000" b="1" dirty="0">
              <a:solidFill>
                <a:schemeClr val="tx2">
                  <a:lumMod val="75000"/>
                </a:schemeClr>
              </a:solidFill>
              <a:latin typeface="Calibri" pitchFamily="34" charset="0"/>
            </a:endParaRPr>
          </a:p>
        </p:txBody>
      </p:sp>
      <p:cxnSp>
        <p:nvCxnSpPr>
          <p:cNvPr id="14" name="Conector recto 21"/>
          <p:cNvCxnSpPr/>
          <p:nvPr/>
        </p:nvCxnSpPr>
        <p:spPr>
          <a:xfrm>
            <a:off x="4458396" y="3344879"/>
            <a:ext cx="0" cy="673176"/>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5" name="Conector recto 21"/>
          <p:cNvCxnSpPr/>
          <p:nvPr/>
        </p:nvCxnSpPr>
        <p:spPr>
          <a:xfrm>
            <a:off x="8111132" y="4013977"/>
            <a:ext cx="15129" cy="682928"/>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6" name="Conector recto 31"/>
          <p:cNvCxnSpPr/>
          <p:nvPr/>
        </p:nvCxnSpPr>
        <p:spPr>
          <a:xfrm>
            <a:off x="861298" y="4013820"/>
            <a:ext cx="0" cy="683085"/>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8" name="Conector recto 31"/>
          <p:cNvCxnSpPr/>
          <p:nvPr/>
        </p:nvCxnSpPr>
        <p:spPr>
          <a:xfrm>
            <a:off x="6010405" y="4011853"/>
            <a:ext cx="11201" cy="685052"/>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cxnSp>
        <p:nvCxnSpPr>
          <p:cNvPr id="21" name="Conector recto 21"/>
          <p:cNvCxnSpPr/>
          <p:nvPr/>
        </p:nvCxnSpPr>
        <p:spPr>
          <a:xfrm>
            <a:off x="3427246" y="4023729"/>
            <a:ext cx="0" cy="673176"/>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sp>
        <p:nvSpPr>
          <p:cNvPr id="22" name="Rectángulo 4"/>
          <p:cNvSpPr/>
          <p:nvPr/>
        </p:nvSpPr>
        <p:spPr>
          <a:xfrm>
            <a:off x="3115867" y="2276872"/>
            <a:ext cx="2645861" cy="1502887"/>
          </a:xfrm>
          <a:prstGeom prst="rect">
            <a:avLst/>
          </a:prstGeom>
          <a:solidFill>
            <a:schemeClr val="tx2">
              <a:lumMod val="5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_tradnl" sz="1600" dirty="0"/>
              <a:t>Santiago Cosío Pando</a:t>
            </a:r>
            <a:endParaRPr lang="es-MX" sz="1600" dirty="0"/>
          </a:p>
          <a:p>
            <a:pPr algn="ctr"/>
            <a:r>
              <a:rPr lang="es-ES_tradnl" sz="1600" dirty="0"/>
              <a:t>Adriana Gómez Chico </a:t>
            </a:r>
            <a:r>
              <a:rPr lang="es-ES_tradnl" sz="1600" dirty="0" err="1"/>
              <a:t>Spamer</a:t>
            </a:r>
            <a:endParaRPr lang="es-MX" sz="1600" dirty="0"/>
          </a:p>
          <a:p>
            <a:pPr algn="ctr"/>
            <a:r>
              <a:rPr lang="es-ES_tradnl" sz="1600" dirty="0"/>
              <a:t>Ignacio </a:t>
            </a:r>
            <a:r>
              <a:rPr lang="es-ES_tradnl" sz="1600" dirty="0" err="1"/>
              <a:t>Izuzquiza</a:t>
            </a:r>
            <a:r>
              <a:rPr lang="es-ES_tradnl" sz="1600" dirty="0"/>
              <a:t> Fernández</a:t>
            </a:r>
            <a:endParaRPr lang="es-MX" sz="1600" dirty="0"/>
          </a:p>
          <a:p>
            <a:pPr algn="ctr"/>
            <a:r>
              <a:rPr lang="es-ES_tradnl" sz="1600" dirty="0"/>
              <a:t>Fernando Martínez Aguirre</a:t>
            </a:r>
            <a:endParaRPr lang="es-MX" sz="1600" dirty="0"/>
          </a:p>
          <a:p>
            <a:pPr algn="ctr"/>
            <a:r>
              <a:rPr lang="es-ES_tradnl" sz="1600" dirty="0"/>
              <a:t>Carlos Heredia Zubieta</a:t>
            </a:r>
            <a:endParaRPr lang="es-MX" sz="1600" dirty="0"/>
          </a:p>
          <a:p>
            <a:pPr algn="ctr"/>
            <a:endParaRPr lang="es-ES" sz="1600" dirty="0" smtClean="0">
              <a:solidFill>
                <a:srgbClr val="FFFFFF"/>
              </a:solidFill>
            </a:endParaRPr>
          </a:p>
        </p:txBody>
      </p:sp>
      <p:sp>
        <p:nvSpPr>
          <p:cNvPr id="25" name="Rectángulo 5"/>
          <p:cNvSpPr/>
          <p:nvPr/>
        </p:nvSpPr>
        <p:spPr>
          <a:xfrm>
            <a:off x="2402109" y="4164836"/>
            <a:ext cx="2156312" cy="522726"/>
          </a:xfrm>
          <a:prstGeom prst="rect">
            <a:avLst/>
          </a:prstGeom>
          <a:solidFill>
            <a:srgbClr val="3366FF"/>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es-ES" sz="1600" dirty="0">
                <a:solidFill>
                  <a:schemeClr val="tx1"/>
                </a:solidFill>
                <a:latin typeface="Baskerville"/>
                <a:cs typeface="Baskerville"/>
              </a:rPr>
              <a:t>Administración y contabilidad</a:t>
            </a:r>
          </a:p>
        </p:txBody>
      </p:sp>
      <p:sp>
        <p:nvSpPr>
          <p:cNvPr id="26" name="Rectángulo 6"/>
          <p:cNvSpPr/>
          <p:nvPr/>
        </p:nvSpPr>
        <p:spPr>
          <a:xfrm>
            <a:off x="4879357" y="4164835"/>
            <a:ext cx="2126073" cy="522727"/>
          </a:xfrm>
          <a:prstGeom prst="rect">
            <a:avLst/>
          </a:prstGeom>
          <a:solidFill>
            <a:srgbClr val="3366FF"/>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es-ES" sz="1600" dirty="0">
                <a:solidFill>
                  <a:schemeClr val="tx1"/>
                </a:solidFill>
                <a:latin typeface="Baskerville"/>
                <a:cs typeface="Baskerville"/>
              </a:rPr>
              <a:t>Coordinación Jurídica</a:t>
            </a:r>
          </a:p>
        </p:txBody>
      </p:sp>
      <p:sp>
        <p:nvSpPr>
          <p:cNvPr id="27" name="Rectángulo 14"/>
          <p:cNvSpPr/>
          <p:nvPr/>
        </p:nvSpPr>
        <p:spPr>
          <a:xfrm>
            <a:off x="7176640" y="4191009"/>
            <a:ext cx="1899242" cy="505896"/>
          </a:xfrm>
          <a:prstGeom prst="rect">
            <a:avLst/>
          </a:prstGeom>
          <a:solidFill>
            <a:srgbClr val="3366FF"/>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es-ES" sz="1600" dirty="0">
                <a:solidFill>
                  <a:schemeClr val="tx1"/>
                </a:solidFill>
                <a:latin typeface="Baskerville"/>
                <a:cs typeface="Baskerville"/>
              </a:rPr>
              <a:t>Relación con Inversionistas</a:t>
            </a:r>
          </a:p>
        </p:txBody>
      </p:sp>
      <p:cxnSp>
        <p:nvCxnSpPr>
          <p:cNvPr id="28" name="Conector recto 18"/>
          <p:cNvCxnSpPr/>
          <p:nvPr/>
        </p:nvCxnSpPr>
        <p:spPr>
          <a:xfrm flipH="1" flipV="1">
            <a:off x="861298" y="4011853"/>
            <a:ext cx="7226560" cy="11877"/>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9" name="Rectángulo 5"/>
          <p:cNvSpPr/>
          <p:nvPr/>
        </p:nvSpPr>
        <p:spPr>
          <a:xfrm>
            <a:off x="166250" y="4164835"/>
            <a:ext cx="1591294" cy="558352"/>
          </a:xfrm>
          <a:prstGeom prst="rect">
            <a:avLst/>
          </a:prstGeom>
          <a:solidFill>
            <a:srgbClr val="3366FF"/>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es-ES" sz="1600" dirty="0">
                <a:solidFill>
                  <a:schemeClr val="tx1"/>
                </a:solidFill>
                <a:latin typeface="Baskerville"/>
                <a:cs typeface="Baskerville"/>
              </a:rPr>
              <a:t>Inversiones</a:t>
            </a:r>
          </a:p>
          <a:p>
            <a:pPr algn="ctr"/>
            <a:endParaRPr lang="es-ES" sz="1600" dirty="0">
              <a:solidFill>
                <a:schemeClr val="tx1"/>
              </a:solidFill>
              <a:latin typeface="Baskerville"/>
              <a:cs typeface="Baskerville"/>
            </a:endParaRPr>
          </a:p>
        </p:txBody>
      </p:sp>
      <p:sp>
        <p:nvSpPr>
          <p:cNvPr id="30" name="1 Marcador de pie de página"/>
          <p:cNvSpPr txBox="1">
            <a:spLocks/>
          </p:cNvSpPr>
          <p:nvPr/>
        </p:nvSpPr>
        <p:spPr>
          <a:xfrm>
            <a:off x="0" y="6686524"/>
            <a:ext cx="5364120" cy="171476"/>
          </a:xfrm>
          <a:prstGeom prst="rect">
            <a:avLst/>
          </a:prstGeom>
        </p:spPr>
        <p:txBody>
          <a:bodyPr vert="horz" lIns="45720" rIns="45720" bIns="0" rtlCol="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smtClean="0">
                <a:ln>
                  <a:noFill/>
                </a:ln>
                <a:solidFill>
                  <a:schemeClr val="tx1">
                    <a:tint val="95000"/>
                  </a:schemeClr>
                </a:solidFill>
                <a:effectLst/>
                <a:uLnTx/>
                <a:uFillTx/>
                <a:latin typeface="+mn-lt"/>
                <a:ea typeface="+mn-ea"/>
                <a:cs typeface="+mn-cs"/>
              </a:rPr>
              <a:t>Prohibido cualquier tipo de reproducción y/o distribución.</a:t>
            </a:r>
            <a:endParaRPr kumimoji="0" lang="es-ES" sz="8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extLst>
      <p:ext uri="{BB962C8B-B14F-4D97-AF65-F5344CB8AC3E}">
        <p14:creationId xmlns:p14="http://schemas.microsoft.com/office/powerpoint/2010/main" val="41436746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43 Rectángulo"/>
          <p:cNvSpPr/>
          <p:nvPr/>
        </p:nvSpPr>
        <p:spPr>
          <a:xfrm>
            <a:off x="4286248" y="3824286"/>
            <a:ext cx="4857752" cy="21431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grpSp>
        <p:nvGrpSpPr>
          <p:cNvPr id="2" name="14 Grupo"/>
          <p:cNvGrpSpPr/>
          <p:nvPr/>
        </p:nvGrpSpPr>
        <p:grpSpPr>
          <a:xfrm>
            <a:off x="8782048" y="6496048"/>
            <a:ext cx="361952" cy="361952"/>
            <a:chOff x="8782048" y="6496048"/>
            <a:chExt cx="361952" cy="361952"/>
          </a:xfrm>
        </p:grpSpPr>
        <p:sp>
          <p:nvSpPr>
            <p:cNvPr id="10" name="9 Rectángulo"/>
            <p:cNvSpPr/>
            <p:nvPr/>
          </p:nvSpPr>
          <p:spPr>
            <a:xfrm>
              <a:off x="8782048" y="6496048"/>
              <a:ext cx="361952" cy="28907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8782048" y="6799605"/>
              <a:ext cx="361952" cy="5839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13" name="12 CuadroTexto"/>
          <p:cNvSpPr txBox="1"/>
          <p:nvPr/>
        </p:nvSpPr>
        <p:spPr>
          <a:xfrm>
            <a:off x="8837829" y="6517477"/>
            <a:ext cx="314659" cy="246221"/>
          </a:xfrm>
          <a:prstGeom prst="rect">
            <a:avLst/>
          </a:prstGeom>
          <a:noFill/>
        </p:spPr>
        <p:txBody>
          <a:bodyPr wrap="none" rtlCol="0">
            <a:spAutoFit/>
          </a:bodyPr>
          <a:lstStyle/>
          <a:p>
            <a:fld id="{EA3E9307-C71B-EC44-93BC-BEFCBE65C6DF}" type="slidenum">
              <a:rPr lang="es-MX" sz="1000" smtClean="0">
                <a:solidFill>
                  <a:schemeClr val="bg1"/>
                </a:solidFill>
                <a:latin typeface="Calibri" pitchFamily="34" charset="0"/>
              </a:rPr>
              <a:pPr/>
              <a:t>16</a:t>
            </a:fld>
            <a:endParaRPr lang="es-ES" sz="1000" dirty="0">
              <a:solidFill>
                <a:schemeClr val="bg1"/>
              </a:solidFill>
              <a:latin typeface="Calibri" pitchFamily="34" charset="0"/>
            </a:endParaRPr>
          </a:p>
        </p:txBody>
      </p:sp>
      <p:grpSp>
        <p:nvGrpSpPr>
          <p:cNvPr id="4" name="14 Grupo"/>
          <p:cNvGrpSpPr/>
          <p:nvPr/>
        </p:nvGrpSpPr>
        <p:grpSpPr>
          <a:xfrm>
            <a:off x="0" y="0"/>
            <a:ext cx="7358082" cy="500042"/>
            <a:chOff x="0" y="0"/>
            <a:chExt cx="9144000" cy="500042"/>
          </a:xfrm>
        </p:grpSpPr>
        <p:sp>
          <p:nvSpPr>
            <p:cNvPr id="23" name="22 Rectángulo"/>
            <p:cNvSpPr/>
            <p:nvPr/>
          </p:nvSpPr>
          <p:spPr>
            <a:xfrm>
              <a:off x="0" y="0"/>
              <a:ext cx="9144000" cy="50004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4" name="23 Conector recto"/>
            <p:cNvCxnSpPr/>
            <p:nvPr/>
          </p:nvCxnSpPr>
          <p:spPr>
            <a:xfrm>
              <a:off x="0" y="355578"/>
              <a:ext cx="914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34" name="33 CuadroTexto"/>
          <p:cNvSpPr txBox="1"/>
          <p:nvPr/>
        </p:nvSpPr>
        <p:spPr>
          <a:xfrm>
            <a:off x="1132567" y="1752600"/>
            <a:ext cx="3276600" cy="4524315"/>
          </a:xfrm>
          <a:prstGeom prst="rect">
            <a:avLst/>
          </a:prstGeom>
          <a:noFill/>
        </p:spPr>
        <p:txBody>
          <a:bodyPr wrap="square" rtlCol="0">
            <a:spAutoFit/>
          </a:bodyPr>
          <a:lstStyle/>
          <a:p>
            <a:pPr marL="118872" lvl="0" algn="just">
              <a:buSzPct val="80000"/>
              <a:defRPr/>
            </a:pPr>
            <a:r>
              <a:rPr lang="es-MX" sz="1200" b="1" dirty="0" smtClean="0">
                <a:latin typeface="Calibri" pitchFamily="34" charset="0"/>
              </a:rPr>
              <a:t>Carlos Heredia Zubieta</a:t>
            </a:r>
          </a:p>
          <a:p>
            <a:pPr marL="461772" lvl="0" indent="-342900" algn="just">
              <a:buSzPct val="80000"/>
              <a:defRPr/>
            </a:pPr>
            <a:r>
              <a:rPr lang="es-MX" sz="1200" dirty="0" smtClean="0">
                <a:latin typeface="Calibri" pitchFamily="34" charset="0"/>
              </a:rPr>
              <a:t>Profesor del CIDE</a:t>
            </a:r>
          </a:p>
          <a:p>
            <a:pPr marL="461772" lvl="0" indent="-342900" algn="just">
              <a:buSzPct val="80000"/>
              <a:defRPr/>
            </a:pPr>
            <a:r>
              <a:rPr lang="es-MX" sz="1200" dirty="0" smtClean="0">
                <a:latin typeface="Calibri" pitchFamily="34" charset="0"/>
              </a:rPr>
              <a:t>Miembro del Consejo Asesor del Instituto de</a:t>
            </a:r>
          </a:p>
          <a:p>
            <a:pPr marL="461772" lvl="0" indent="-342900" algn="just">
              <a:buSzPct val="80000"/>
              <a:defRPr/>
            </a:pPr>
            <a:r>
              <a:rPr lang="es-MX" sz="1200" dirty="0" smtClean="0">
                <a:latin typeface="Calibri" pitchFamily="34" charset="0"/>
              </a:rPr>
              <a:t>México en el Woodrow Wilson Center en</a:t>
            </a:r>
          </a:p>
          <a:p>
            <a:pPr marL="92075" lvl="0" indent="25400" algn="just">
              <a:buSzPct val="80000"/>
              <a:defRPr/>
            </a:pPr>
            <a:r>
              <a:rPr lang="es-MX" sz="1200" dirty="0" smtClean="0">
                <a:latin typeface="Calibri" pitchFamily="34" charset="0"/>
              </a:rPr>
              <a:t>Washington D.C.  </a:t>
            </a:r>
          </a:p>
          <a:p>
            <a:pPr marL="461772" lvl="0" indent="-342900" algn="just">
              <a:buSzPct val="80000"/>
              <a:defRPr/>
            </a:pPr>
            <a:r>
              <a:rPr lang="es-MX" sz="1200" dirty="0" smtClean="0">
                <a:latin typeface="Calibri" pitchFamily="34" charset="0"/>
              </a:rPr>
              <a:t>Presidente de Fides Ecosol.</a:t>
            </a:r>
          </a:p>
          <a:p>
            <a:pPr marL="438912" lvl="0" indent="-320040" algn="just">
              <a:buSzPct val="80000"/>
              <a:defRPr/>
            </a:pPr>
            <a:endParaRPr lang="es-MX" sz="1200" dirty="0" smtClean="0">
              <a:latin typeface="Calibri" pitchFamily="34" charset="0"/>
            </a:endParaRPr>
          </a:p>
          <a:p>
            <a:pPr marL="438912" lvl="0" indent="-320040" algn="just">
              <a:buSzPct val="80000"/>
              <a:defRPr/>
            </a:pPr>
            <a:r>
              <a:rPr lang="es-MX" sz="1200" b="1" dirty="0" smtClean="0">
                <a:latin typeface="Calibri" pitchFamily="34" charset="0"/>
              </a:rPr>
              <a:t>Santiago Cosío Pando.</a:t>
            </a:r>
          </a:p>
          <a:p>
            <a:pPr marL="92075" lvl="0" algn="just">
              <a:buSzPct val="80000"/>
              <a:defRPr/>
            </a:pPr>
            <a:r>
              <a:rPr lang="es-MX" sz="1200" dirty="0" smtClean="0">
                <a:latin typeface="Calibri" pitchFamily="34" charset="0"/>
              </a:rPr>
              <a:t>Presidente Grupo Pando. Vicepresidente de Fides Ecosol.</a:t>
            </a:r>
          </a:p>
          <a:p>
            <a:pPr marL="438912" lvl="0" indent="-320040" algn="just">
              <a:buSzPct val="80000"/>
              <a:defRPr/>
            </a:pPr>
            <a:endParaRPr lang="es-MX" sz="1200" dirty="0" smtClean="0">
              <a:latin typeface="Calibri" pitchFamily="34" charset="0"/>
            </a:endParaRPr>
          </a:p>
          <a:p>
            <a:pPr marL="438912" lvl="0" indent="-320040" algn="just">
              <a:buSzPct val="80000"/>
              <a:defRPr/>
            </a:pPr>
            <a:endParaRPr lang="es-MX" sz="1200" dirty="0" smtClean="0">
              <a:latin typeface="Calibri" pitchFamily="34" charset="0"/>
            </a:endParaRPr>
          </a:p>
          <a:p>
            <a:pPr marL="118872" lvl="0" algn="just">
              <a:buSzPct val="80000"/>
              <a:defRPr/>
            </a:pPr>
            <a:r>
              <a:rPr lang="es-MX" sz="1200" b="1" dirty="0" smtClean="0">
                <a:latin typeface="Calibri" pitchFamily="34" charset="0"/>
              </a:rPr>
              <a:t>Clément Guimond.</a:t>
            </a:r>
            <a:endParaRPr lang="es-MX" sz="1200" dirty="0">
              <a:latin typeface="Calibri" pitchFamily="34" charset="0"/>
            </a:endParaRPr>
          </a:p>
          <a:p>
            <a:pPr marL="438912" lvl="0" indent="-320040" algn="just">
              <a:buSzPct val="80000"/>
              <a:defRPr/>
            </a:pPr>
            <a:r>
              <a:rPr lang="es-MX" sz="1200" dirty="0" smtClean="0">
                <a:latin typeface="Calibri" pitchFamily="34" charset="0"/>
              </a:rPr>
              <a:t>Ex </a:t>
            </a:r>
            <a:r>
              <a:rPr lang="es-MX" sz="1200" dirty="0">
                <a:latin typeface="Calibri" pitchFamily="34" charset="0"/>
              </a:rPr>
              <a:t>Director de la Caja de Economía </a:t>
            </a:r>
            <a:r>
              <a:rPr lang="es-MX" sz="1200" dirty="0" smtClean="0">
                <a:latin typeface="Calibri" pitchFamily="34" charset="0"/>
              </a:rPr>
              <a:t>Solidaria</a:t>
            </a:r>
          </a:p>
          <a:p>
            <a:pPr marL="438912" lvl="0" indent="-320040" algn="just">
              <a:buSzPct val="80000"/>
              <a:defRPr/>
            </a:pPr>
            <a:r>
              <a:rPr lang="es-MX" sz="1200" dirty="0" err="1" smtClean="0">
                <a:latin typeface="Calibri" pitchFamily="34" charset="0"/>
              </a:rPr>
              <a:t>Desjardins</a:t>
            </a:r>
            <a:r>
              <a:rPr lang="es-MX" sz="1200" dirty="0">
                <a:latin typeface="Calibri" pitchFamily="34" charset="0"/>
              </a:rPr>
              <a:t>; Miembro del Consejo Directivo </a:t>
            </a:r>
            <a:r>
              <a:rPr lang="es-MX" sz="1200" dirty="0" smtClean="0">
                <a:latin typeface="Calibri" pitchFamily="34" charset="0"/>
              </a:rPr>
              <a:t>de</a:t>
            </a:r>
          </a:p>
          <a:p>
            <a:pPr marL="84138" lvl="0" indent="34925" algn="just">
              <a:buSzPct val="80000"/>
              <a:defRPr/>
            </a:pPr>
            <a:r>
              <a:rPr lang="es-MX" sz="1200" dirty="0" smtClean="0">
                <a:latin typeface="Calibri" pitchFamily="34" charset="0"/>
              </a:rPr>
              <a:t>Fondaction </a:t>
            </a:r>
            <a:r>
              <a:rPr lang="es-MX" sz="1200" dirty="0">
                <a:latin typeface="Calibri" pitchFamily="34" charset="0"/>
              </a:rPr>
              <a:t>y representante de </a:t>
            </a:r>
            <a:r>
              <a:rPr lang="es-MX" sz="1200" dirty="0" smtClean="0">
                <a:latin typeface="Calibri" pitchFamily="34" charset="0"/>
              </a:rPr>
              <a:t>DSI. Vicepresidente de Fides Ecosol.</a:t>
            </a:r>
          </a:p>
          <a:p>
            <a:pPr marL="438912" lvl="0" indent="-320040" algn="just">
              <a:buSzPct val="80000"/>
              <a:defRPr/>
            </a:pPr>
            <a:endParaRPr lang="es-MX" sz="1200" dirty="0" smtClean="0">
              <a:latin typeface="Calibri" pitchFamily="34" charset="0"/>
            </a:endParaRPr>
          </a:p>
          <a:p>
            <a:pPr marL="438912" lvl="0" indent="-320040" algn="just">
              <a:buSzPct val="80000"/>
              <a:defRPr/>
            </a:pPr>
            <a:endParaRPr lang="es-MX" sz="1200" dirty="0" smtClean="0">
              <a:latin typeface="Calibri" pitchFamily="34" charset="0"/>
            </a:endParaRPr>
          </a:p>
          <a:p>
            <a:pPr marL="438912" lvl="0" indent="-320040" algn="just">
              <a:buSzPct val="80000"/>
              <a:defRPr/>
            </a:pPr>
            <a:r>
              <a:rPr lang="es-MX" sz="1200" b="1" dirty="0" smtClean="0">
                <a:latin typeface="Calibri"/>
                <a:cs typeface="Calibri"/>
              </a:rPr>
              <a:t>Pío </a:t>
            </a:r>
            <a:r>
              <a:rPr lang="es-MX" sz="1200" b="1" dirty="0">
                <a:latin typeface="Calibri"/>
                <a:cs typeface="Calibri"/>
              </a:rPr>
              <a:t>Aguirre (propietario</a:t>
            </a:r>
            <a:r>
              <a:rPr lang="es-MX" sz="1200" b="1" dirty="0" smtClean="0">
                <a:latin typeface="Calibri"/>
                <a:cs typeface="Calibri"/>
              </a:rPr>
              <a:t>).</a:t>
            </a:r>
          </a:p>
          <a:p>
            <a:pPr marL="438912" lvl="0" indent="-320040" algn="just">
              <a:buSzPct val="80000"/>
              <a:defRPr/>
            </a:pPr>
            <a:r>
              <a:rPr lang="es-MX" sz="1200" b="1" dirty="0" smtClean="0">
                <a:latin typeface="Calibri"/>
                <a:cs typeface="Calibri"/>
              </a:rPr>
              <a:t>Ma</a:t>
            </a:r>
            <a:r>
              <a:rPr lang="es-MX" sz="1200" b="1" dirty="0">
                <a:latin typeface="Calibri"/>
                <a:cs typeface="Calibri"/>
              </a:rPr>
              <a:t>. </a:t>
            </a:r>
            <a:r>
              <a:rPr lang="es-MX" sz="1200" b="1" dirty="0" smtClean="0">
                <a:latin typeface="Calibri"/>
                <a:cs typeface="Calibri"/>
              </a:rPr>
              <a:t>Teresa Fernández </a:t>
            </a:r>
            <a:r>
              <a:rPr lang="es-MX" sz="1200" b="1" dirty="0">
                <a:latin typeface="Calibri"/>
                <a:cs typeface="Calibri"/>
              </a:rPr>
              <a:t>(suplente</a:t>
            </a:r>
            <a:r>
              <a:rPr lang="es-MX" sz="1200" dirty="0" smtClean="0">
                <a:latin typeface="Calibri"/>
                <a:cs typeface="Calibri"/>
              </a:rPr>
              <a:t>).</a:t>
            </a:r>
          </a:p>
          <a:p>
            <a:pPr marL="438912" lvl="0" indent="-320040" algn="just">
              <a:buSzPct val="80000"/>
              <a:defRPr/>
            </a:pPr>
            <a:r>
              <a:rPr lang="es-MX" sz="1200" dirty="0" err="1" smtClean="0">
                <a:latin typeface="Calibri"/>
                <a:cs typeface="Calibri"/>
              </a:rPr>
              <a:t>Mondragón</a:t>
            </a:r>
            <a:r>
              <a:rPr lang="es-MX" sz="1200" dirty="0" smtClean="0">
                <a:latin typeface="Calibri"/>
                <a:cs typeface="Calibri"/>
              </a:rPr>
              <a:t> Corporación Cooperativa.</a:t>
            </a:r>
          </a:p>
          <a:p>
            <a:pPr marL="438912" lvl="0" indent="-320040" algn="just">
              <a:buSzPct val="80000"/>
              <a:defRPr/>
            </a:pPr>
            <a:endParaRPr lang="es-MX" sz="1200" dirty="0" smtClean="0">
              <a:latin typeface="Calibri"/>
            </a:endParaRPr>
          </a:p>
          <a:p>
            <a:pPr marL="438912" lvl="0" indent="-320040" algn="just">
              <a:buSzPct val="80000"/>
              <a:defRPr/>
            </a:pPr>
            <a:endParaRPr lang="es-MX" sz="1200" dirty="0" smtClean="0">
              <a:latin typeface="Calibri"/>
            </a:endParaRPr>
          </a:p>
        </p:txBody>
      </p:sp>
      <p:pic>
        <p:nvPicPr>
          <p:cNvPr id="26" name="25 Imagen" descr="images.jpg"/>
          <p:cNvPicPr>
            <a:picLocks noChangeAspect="1"/>
          </p:cNvPicPr>
          <p:nvPr/>
        </p:nvPicPr>
        <p:blipFill>
          <a:blip r:embed="rId2" cstate="print"/>
          <a:stretch>
            <a:fillRect/>
          </a:stretch>
        </p:blipFill>
        <p:spPr>
          <a:xfrm>
            <a:off x="669921" y="4114800"/>
            <a:ext cx="446767" cy="272362"/>
          </a:xfrm>
          <a:prstGeom prst="rect">
            <a:avLst/>
          </a:prstGeom>
          <a:ln>
            <a:solidFill>
              <a:schemeClr val="tx1"/>
            </a:solidFill>
          </a:ln>
        </p:spPr>
      </p:pic>
      <p:sp>
        <p:nvSpPr>
          <p:cNvPr id="25" name="2 Marcador de contenido"/>
          <p:cNvSpPr txBox="1">
            <a:spLocks/>
          </p:cNvSpPr>
          <p:nvPr/>
        </p:nvSpPr>
        <p:spPr>
          <a:xfrm>
            <a:off x="381733" y="1340768"/>
            <a:ext cx="4781576" cy="285752"/>
          </a:xfrm>
          <a:prstGeom prst="rect">
            <a:avLst/>
          </a:prstGeom>
        </p:spPr>
        <p:txBody>
          <a:bodyPr rtlCol="0">
            <a:noAutofit/>
          </a:bodyPr>
          <a:lstStyle/>
          <a:p>
            <a:pPr marL="0" marR="0" lvl="0" indent="0" algn="just" defTabSz="914400" rtl="0" eaLnBrk="1" fontAlgn="auto" latinLnBrk="0" hangingPunct="1">
              <a:lnSpc>
                <a:spcPct val="100000"/>
              </a:lnSpc>
              <a:spcBef>
                <a:spcPts val="0"/>
              </a:spcBef>
              <a:spcAft>
                <a:spcPts val="0"/>
              </a:spcAft>
              <a:buClr>
                <a:schemeClr val="accent1"/>
              </a:buClr>
              <a:buSzPct val="80000"/>
              <a:buFont typeface="Arial" pitchFamily="34" charset="0"/>
              <a:buNone/>
              <a:tabLst/>
              <a:defRPr/>
            </a:pPr>
            <a:endParaRPr kumimoji="0" lang="es-MX" sz="1200" b="1" i="1" u="none" strike="noStrike" kern="1200" cap="none" spc="0" normalizeH="0" baseline="0" noProof="0" dirty="0" smtClean="0">
              <a:ln>
                <a:noFill/>
              </a:ln>
              <a:effectLst/>
              <a:uLnTx/>
              <a:uFillTx/>
              <a:latin typeface="Calibri" pitchFamily="34" charset="0"/>
            </a:endParaRPr>
          </a:p>
        </p:txBody>
      </p:sp>
      <p:pic>
        <p:nvPicPr>
          <p:cNvPr id="33" name="Picture 4" descr="http://www.airemilitar.com/catalog/images/bandera-espana.gif"/>
          <p:cNvPicPr>
            <a:picLocks noChangeAspect="1" noChangeArrowheads="1"/>
          </p:cNvPicPr>
          <p:nvPr/>
        </p:nvPicPr>
        <p:blipFill>
          <a:blip r:embed="rId3" cstate="print"/>
          <a:srcRect/>
          <a:stretch>
            <a:fillRect/>
          </a:stretch>
        </p:blipFill>
        <p:spPr bwMode="auto">
          <a:xfrm>
            <a:off x="695535" y="5181600"/>
            <a:ext cx="447465" cy="310541"/>
          </a:xfrm>
          <a:prstGeom prst="rect">
            <a:avLst/>
          </a:prstGeom>
          <a:noFill/>
          <a:ln w="3175">
            <a:solidFill>
              <a:schemeClr val="tx1"/>
            </a:solidFill>
          </a:ln>
        </p:spPr>
      </p:pic>
      <p:sp>
        <p:nvSpPr>
          <p:cNvPr id="7" name="6 CuadroTexto"/>
          <p:cNvSpPr txBox="1"/>
          <p:nvPr/>
        </p:nvSpPr>
        <p:spPr>
          <a:xfrm>
            <a:off x="5261570" y="1600200"/>
            <a:ext cx="3096344" cy="4524315"/>
          </a:xfrm>
          <a:prstGeom prst="rect">
            <a:avLst/>
          </a:prstGeom>
          <a:noFill/>
        </p:spPr>
        <p:txBody>
          <a:bodyPr wrap="square" rtlCol="0">
            <a:spAutoFit/>
          </a:bodyPr>
          <a:lstStyle/>
          <a:p>
            <a:pPr marL="118872" lvl="0" algn="just">
              <a:buSzPct val="80000"/>
              <a:defRPr/>
            </a:pPr>
            <a:endParaRPr lang="es-MX" sz="1200" b="1" dirty="0" smtClean="0">
              <a:latin typeface="Calibri" pitchFamily="34" charset="0"/>
            </a:endParaRPr>
          </a:p>
          <a:p>
            <a:pPr marL="438912" lvl="0" indent="-320040" algn="just">
              <a:buSzPct val="80000"/>
              <a:defRPr/>
            </a:pPr>
            <a:r>
              <a:rPr lang="es-MX" sz="1200" b="1" dirty="0" smtClean="0"/>
              <a:t>Enrique González Prada (propietario).</a:t>
            </a:r>
          </a:p>
          <a:p>
            <a:pPr marL="438912" lvl="0" indent="-320040" algn="just">
              <a:buSzPct val="80000"/>
              <a:defRPr/>
            </a:pPr>
            <a:r>
              <a:rPr lang="es-MX" sz="1200" b="1" dirty="0" smtClean="0"/>
              <a:t>Marcos de Castro Sanz (suplente).</a:t>
            </a:r>
          </a:p>
          <a:p>
            <a:pPr marL="438912" lvl="0" indent="-320040" algn="just">
              <a:buSzPct val="80000"/>
              <a:defRPr/>
            </a:pPr>
            <a:r>
              <a:rPr lang="es-MX" sz="1200" dirty="0" smtClean="0"/>
              <a:t>Gredos San Diego.</a:t>
            </a:r>
          </a:p>
          <a:p>
            <a:pPr marL="438912" lvl="0" indent="-320040" algn="just">
              <a:buSzPct val="80000"/>
              <a:defRPr/>
            </a:pPr>
            <a:endParaRPr lang="es-MX" sz="1200" dirty="0" smtClean="0">
              <a:latin typeface="Calibri" pitchFamily="34" charset="0"/>
            </a:endParaRPr>
          </a:p>
          <a:p>
            <a:pPr marL="118872" lvl="0" algn="just">
              <a:buSzPct val="80000"/>
              <a:defRPr/>
            </a:pPr>
            <a:r>
              <a:rPr lang="es-MX" sz="1200" b="1" dirty="0" smtClean="0">
                <a:latin typeface="Calibri" pitchFamily="34" charset="0"/>
              </a:rPr>
              <a:t>Mario Monroy Gómez.</a:t>
            </a:r>
            <a:endParaRPr lang="es-MX" sz="1200" dirty="0" smtClean="0">
              <a:latin typeface="Calibri" pitchFamily="34" charset="0"/>
            </a:endParaRPr>
          </a:p>
          <a:p>
            <a:pPr marL="438912" lvl="0" indent="-320040" algn="just">
              <a:buSzPct val="80000"/>
              <a:defRPr/>
            </a:pPr>
            <a:r>
              <a:rPr lang="es-MX" sz="1200" dirty="0" smtClean="0">
                <a:latin typeface="Calibri" pitchFamily="34" charset="0"/>
              </a:rPr>
              <a:t>ESS Inversioistas.</a:t>
            </a:r>
          </a:p>
          <a:p>
            <a:pPr marL="438912" lvl="0" indent="-320040" algn="just">
              <a:buSzPct val="80000"/>
              <a:defRPr/>
            </a:pPr>
            <a:endParaRPr lang="es-MX" sz="1200" dirty="0" smtClean="0">
              <a:latin typeface="Calibri" pitchFamily="34" charset="0"/>
            </a:endParaRPr>
          </a:p>
          <a:p>
            <a:pPr marL="118872" lvl="0" algn="just">
              <a:buSzPct val="80000"/>
              <a:defRPr/>
            </a:pPr>
            <a:r>
              <a:rPr lang="es-MX" sz="1200" b="1" dirty="0" smtClean="0">
                <a:latin typeface="Calibri" pitchFamily="34" charset="0"/>
              </a:rPr>
              <a:t>Hilda C. Cruz Solís.</a:t>
            </a:r>
            <a:endParaRPr lang="es-MX" sz="1200" dirty="0" smtClean="0">
              <a:latin typeface="Calibri" pitchFamily="34" charset="0"/>
            </a:endParaRPr>
          </a:p>
          <a:p>
            <a:pPr marL="438912" lvl="0" indent="-320040" algn="just">
              <a:buSzPct val="80000"/>
              <a:defRPr/>
            </a:pPr>
            <a:r>
              <a:rPr lang="es-MX" sz="1200" dirty="0" smtClean="0">
                <a:latin typeface="Calibri" pitchFamily="34" charset="0"/>
              </a:rPr>
              <a:t>ESS Inversioistas.</a:t>
            </a:r>
          </a:p>
          <a:p>
            <a:pPr marL="438912" lvl="0" indent="-320040" algn="just">
              <a:buSzPct val="80000"/>
              <a:defRPr/>
            </a:pPr>
            <a:endParaRPr lang="es-MX" sz="1200" dirty="0" smtClean="0">
              <a:latin typeface="Calibri" pitchFamily="34" charset="0"/>
            </a:endParaRPr>
          </a:p>
          <a:p>
            <a:pPr marL="118872" lvl="0" algn="just">
              <a:buSzPct val="80000"/>
              <a:defRPr/>
            </a:pPr>
            <a:endParaRPr lang="es-MX" sz="1600" b="1" i="1" dirty="0" smtClean="0">
              <a:latin typeface="Calibri" pitchFamily="34" charset="0"/>
            </a:endParaRPr>
          </a:p>
          <a:p>
            <a:pPr marL="118872" lvl="0" algn="just">
              <a:buSzPct val="80000"/>
              <a:defRPr/>
            </a:pPr>
            <a:endParaRPr lang="es-MX" sz="1600" b="1" i="1" dirty="0" smtClean="0">
              <a:latin typeface="Calibri" pitchFamily="34" charset="0"/>
            </a:endParaRPr>
          </a:p>
          <a:p>
            <a:pPr marL="118872" lvl="0" algn="just">
              <a:buSzPct val="80000"/>
              <a:defRPr/>
            </a:pPr>
            <a:r>
              <a:rPr lang="es-MX" sz="1600" b="1" i="1" dirty="0" smtClean="0">
                <a:latin typeface="Calibri" pitchFamily="34" charset="0"/>
              </a:rPr>
              <a:t>Consejeros independientes</a:t>
            </a:r>
            <a:endParaRPr lang="es-MX" sz="1600" b="1" i="1" dirty="0">
              <a:latin typeface="Calibri" pitchFamily="34" charset="0"/>
            </a:endParaRPr>
          </a:p>
          <a:p>
            <a:pPr marL="118872" lvl="0" algn="just">
              <a:buSzPct val="80000"/>
              <a:defRPr/>
            </a:pPr>
            <a:endParaRPr lang="es-MX" sz="1200" b="1" dirty="0" smtClean="0">
              <a:latin typeface="Calibri" pitchFamily="34" charset="0"/>
            </a:endParaRPr>
          </a:p>
          <a:p>
            <a:pPr marL="118872" lvl="0" algn="just">
              <a:buSzPct val="80000"/>
              <a:defRPr/>
            </a:pPr>
            <a:r>
              <a:rPr lang="es-MX" sz="1200" b="1" dirty="0" smtClean="0">
                <a:latin typeface="Calibri" pitchFamily="34" charset="0"/>
              </a:rPr>
              <a:t>Elías </a:t>
            </a:r>
            <a:r>
              <a:rPr lang="es-MX" sz="1200" b="1" dirty="0">
                <a:latin typeface="Calibri" pitchFamily="34" charset="0"/>
              </a:rPr>
              <a:t>Mekler K</a:t>
            </a:r>
            <a:r>
              <a:rPr lang="es-MX" sz="1200" b="1" dirty="0" smtClean="0">
                <a:latin typeface="Calibri" pitchFamily="34" charset="0"/>
              </a:rPr>
              <a:t>.</a:t>
            </a:r>
          </a:p>
          <a:p>
            <a:pPr marL="438912" lvl="0" indent="-320040" algn="just">
              <a:buSzPct val="80000"/>
              <a:defRPr/>
            </a:pPr>
            <a:r>
              <a:rPr lang="es-MX" sz="1200" dirty="0" smtClean="0">
                <a:latin typeface="Calibri" pitchFamily="34" charset="0"/>
              </a:rPr>
              <a:t>Empresario.</a:t>
            </a:r>
            <a:endParaRPr lang="es-MX" sz="1200" dirty="0">
              <a:latin typeface="Calibri" pitchFamily="34" charset="0"/>
            </a:endParaRPr>
          </a:p>
          <a:p>
            <a:pPr marL="438912" lvl="0" indent="-320040" algn="just">
              <a:buSzPct val="80000"/>
              <a:buFont typeface="+mj-lt"/>
              <a:buAutoNum type="arabicParenR" startAt="9"/>
              <a:defRPr/>
            </a:pPr>
            <a:endParaRPr lang="es-MX" sz="1200" dirty="0" smtClean="0">
              <a:latin typeface="Calibri" pitchFamily="34" charset="0"/>
            </a:endParaRPr>
          </a:p>
          <a:p>
            <a:pPr marL="118872" lvl="0" algn="just">
              <a:buSzPct val="80000"/>
              <a:defRPr/>
            </a:pPr>
            <a:endParaRPr lang="es-MX" sz="1200" dirty="0" smtClean="0">
              <a:latin typeface="Calibri" pitchFamily="34" charset="0"/>
            </a:endParaRPr>
          </a:p>
          <a:p>
            <a:pPr marL="438912" lvl="0" indent="-320040" algn="just">
              <a:buSzPct val="80000"/>
              <a:buFont typeface="+mj-lt"/>
              <a:buAutoNum type="arabicParenR" startAt="9"/>
              <a:defRPr/>
            </a:pPr>
            <a:endParaRPr lang="es-MX" sz="1200" dirty="0">
              <a:latin typeface="Calibri" pitchFamily="34" charset="0"/>
            </a:endParaRPr>
          </a:p>
          <a:p>
            <a:pPr marL="118872" lvl="0" algn="just">
              <a:buSzPct val="80000"/>
              <a:defRPr/>
            </a:pPr>
            <a:r>
              <a:rPr lang="es-MX" sz="1200" b="1" dirty="0">
                <a:latin typeface="Calibri" pitchFamily="34" charset="0"/>
              </a:rPr>
              <a:t>Rafael </a:t>
            </a:r>
            <a:r>
              <a:rPr lang="es-MX" sz="1200" b="1" dirty="0" smtClean="0">
                <a:latin typeface="Calibri" pitchFamily="34" charset="0"/>
              </a:rPr>
              <a:t> Jacobo Zepeda</a:t>
            </a:r>
          </a:p>
          <a:p>
            <a:pPr marL="118872" lvl="0" algn="just">
              <a:buSzPct val="80000"/>
              <a:defRPr/>
            </a:pPr>
            <a:r>
              <a:rPr lang="es-MX" sz="1200" dirty="0" smtClean="0">
                <a:latin typeface="Calibri" pitchFamily="34" charset="0"/>
              </a:rPr>
              <a:t>Presidente </a:t>
            </a:r>
            <a:r>
              <a:rPr lang="es-MX" sz="1200" dirty="0">
                <a:latin typeface="Calibri" pitchFamily="34" charset="0"/>
              </a:rPr>
              <a:t>del Consejo Mexicano de Empresas de la Economía Solidaria.</a:t>
            </a:r>
          </a:p>
        </p:txBody>
      </p:sp>
      <p:pic>
        <p:nvPicPr>
          <p:cNvPr id="36" name="Picture 8" descr="http://www.crmsv.org/paises/banderat.gif"/>
          <p:cNvPicPr>
            <a:picLocks noChangeAspect="1" noChangeArrowheads="1"/>
          </p:cNvPicPr>
          <p:nvPr/>
        </p:nvPicPr>
        <p:blipFill>
          <a:blip r:embed="rId4" cstate="print"/>
          <a:srcRect/>
          <a:stretch>
            <a:fillRect/>
          </a:stretch>
        </p:blipFill>
        <p:spPr bwMode="auto">
          <a:xfrm>
            <a:off x="4832942" y="3200400"/>
            <a:ext cx="428628" cy="285753"/>
          </a:xfrm>
          <a:prstGeom prst="rect">
            <a:avLst/>
          </a:prstGeom>
          <a:noFill/>
          <a:ln w="3175">
            <a:solidFill>
              <a:schemeClr val="tx1"/>
            </a:solidFill>
          </a:ln>
        </p:spPr>
      </p:pic>
      <p:pic>
        <p:nvPicPr>
          <p:cNvPr id="37" name="Picture 8" descr="http://www.crmsv.org/paises/banderat.gif"/>
          <p:cNvPicPr>
            <a:picLocks noChangeAspect="1" noChangeArrowheads="1"/>
          </p:cNvPicPr>
          <p:nvPr/>
        </p:nvPicPr>
        <p:blipFill>
          <a:blip r:embed="rId4" cstate="print"/>
          <a:srcRect/>
          <a:stretch>
            <a:fillRect/>
          </a:stretch>
        </p:blipFill>
        <p:spPr bwMode="auto">
          <a:xfrm>
            <a:off x="4832942" y="4572007"/>
            <a:ext cx="428628" cy="285753"/>
          </a:xfrm>
          <a:prstGeom prst="rect">
            <a:avLst/>
          </a:prstGeom>
          <a:noFill/>
          <a:ln w="3175">
            <a:solidFill>
              <a:schemeClr val="tx1"/>
            </a:solidFill>
          </a:ln>
        </p:spPr>
      </p:pic>
      <p:pic>
        <p:nvPicPr>
          <p:cNvPr id="38" name="Picture 8" descr="http://www.crmsv.org/paises/banderat.gif"/>
          <p:cNvPicPr>
            <a:picLocks noChangeAspect="1" noChangeArrowheads="1"/>
          </p:cNvPicPr>
          <p:nvPr/>
        </p:nvPicPr>
        <p:blipFill>
          <a:blip r:embed="rId4" cstate="print"/>
          <a:srcRect/>
          <a:stretch>
            <a:fillRect/>
          </a:stretch>
        </p:blipFill>
        <p:spPr bwMode="auto">
          <a:xfrm>
            <a:off x="4832942" y="5562600"/>
            <a:ext cx="428628" cy="285753"/>
          </a:xfrm>
          <a:prstGeom prst="rect">
            <a:avLst/>
          </a:prstGeom>
          <a:noFill/>
          <a:ln w="3175">
            <a:solidFill>
              <a:schemeClr val="tx1"/>
            </a:solidFill>
          </a:ln>
        </p:spPr>
      </p:pic>
      <p:sp>
        <p:nvSpPr>
          <p:cNvPr id="30" name="29 CuadroTexto"/>
          <p:cNvSpPr txBox="1"/>
          <p:nvPr/>
        </p:nvSpPr>
        <p:spPr>
          <a:xfrm>
            <a:off x="357158" y="671436"/>
            <a:ext cx="8607330" cy="707886"/>
          </a:xfrm>
          <a:prstGeom prst="rect">
            <a:avLst/>
          </a:prstGeom>
          <a:noFill/>
        </p:spPr>
        <p:txBody>
          <a:bodyPr wrap="square" rtlCol="0">
            <a:spAutoFit/>
          </a:bodyPr>
          <a:lstStyle/>
          <a:p>
            <a:pPr fontAlgn="auto">
              <a:spcAft>
                <a:spcPts val="0"/>
              </a:spcAft>
              <a:defRPr/>
            </a:pPr>
            <a:r>
              <a:rPr lang="es-MX" sz="2000" b="1" dirty="0" smtClean="0">
                <a:latin typeface="Calibri" pitchFamily="34" charset="0"/>
              </a:rPr>
              <a:t>VI. Estructura de la empresa administradora y de Fondo FIDES: </a:t>
            </a:r>
          </a:p>
          <a:p>
            <a:pPr fontAlgn="auto">
              <a:spcAft>
                <a:spcPts val="0"/>
              </a:spcAft>
              <a:defRPr/>
            </a:pPr>
            <a:r>
              <a:rPr lang="es-MX" sz="2000" b="1" dirty="0">
                <a:latin typeface="Calibri" pitchFamily="34" charset="0"/>
              </a:rPr>
              <a:t> </a:t>
            </a:r>
            <a:r>
              <a:rPr lang="es-MX" sz="2000" b="1" dirty="0" smtClean="0">
                <a:latin typeface="Calibri" pitchFamily="34" charset="0"/>
              </a:rPr>
              <a:t>     </a:t>
            </a:r>
            <a:r>
              <a:rPr lang="es-MX" b="1" dirty="0" smtClean="0">
                <a:latin typeface="Calibri" pitchFamily="34" charset="0"/>
              </a:rPr>
              <a:t>Consejo de Administración de la empresa administradora</a:t>
            </a:r>
            <a:endParaRPr lang="es-MX" sz="2000" b="1" dirty="0">
              <a:latin typeface="Calibri" pitchFamily="34" charset="0"/>
            </a:endParaRPr>
          </a:p>
        </p:txBody>
      </p:sp>
      <p:pic>
        <p:nvPicPr>
          <p:cNvPr id="32" name="Picture 8" descr="http://www.crmsv.org/paises/banderat.gif"/>
          <p:cNvPicPr>
            <a:picLocks noChangeAspect="1" noChangeArrowheads="1"/>
          </p:cNvPicPr>
          <p:nvPr/>
        </p:nvPicPr>
        <p:blipFill>
          <a:blip r:embed="rId4" cstate="print"/>
          <a:srcRect/>
          <a:stretch>
            <a:fillRect/>
          </a:stretch>
        </p:blipFill>
        <p:spPr bwMode="auto">
          <a:xfrm>
            <a:off x="688060" y="1828800"/>
            <a:ext cx="428628" cy="285753"/>
          </a:xfrm>
          <a:prstGeom prst="rect">
            <a:avLst/>
          </a:prstGeom>
          <a:noFill/>
          <a:ln w="3175">
            <a:solidFill>
              <a:schemeClr val="tx1"/>
            </a:solidFill>
          </a:ln>
        </p:spPr>
      </p:pic>
      <p:pic>
        <p:nvPicPr>
          <p:cNvPr id="40" name="Picture 8" descr="http://www.crmsv.org/paises/banderat.gif"/>
          <p:cNvPicPr>
            <a:picLocks noChangeAspect="1" noChangeArrowheads="1"/>
          </p:cNvPicPr>
          <p:nvPr/>
        </p:nvPicPr>
        <p:blipFill>
          <a:blip r:embed="rId4" cstate="print"/>
          <a:srcRect/>
          <a:stretch>
            <a:fillRect/>
          </a:stretch>
        </p:blipFill>
        <p:spPr bwMode="auto">
          <a:xfrm flipV="1">
            <a:off x="688060" y="3181353"/>
            <a:ext cx="428628" cy="323847"/>
          </a:xfrm>
          <a:prstGeom prst="rect">
            <a:avLst/>
          </a:prstGeom>
          <a:noFill/>
          <a:ln w="3175">
            <a:solidFill>
              <a:schemeClr val="tx1"/>
            </a:solidFill>
          </a:ln>
        </p:spPr>
      </p:pic>
      <p:pic>
        <p:nvPicPr>
          <p:cNvPr id="29" name="Picture 4" descr="http://www.airemilitar.com/catalog/images/bandera-espana.gif"/>
          <p:cNvPicPr>
            <a:picLocks noChangeAspect="1" noChangeArrowheads="1"/>
          </p:cNvPicPr>
          <p:nvPr/>
        </p:nvPicPr>
        <p:blipFill>
          <a:blip r:embed="rId3" cstate="print"/>
          <a:srcRect/>
          <a:stretch>
            <a:fillRect/>
          </a:stretch>
        </p:blipFill>
        <p:spPr bwMode="auto">
          <a:xfrm>
            <a:off x="4800600" y="1905000"/>
            <a:ext cx="447465" cy="310541"/>
          </a:xfrm>
          <a:prstGeom prst="rect">
            <a:avLst/>
          </a:prstGeom>
          <a:noFill/>
          <a:ln w="3175">
            <a:solidFill>
              <a:schemeClr val="tx1"/>
            </a:solidFill>
          </a:ln>
        </p:spPr>
      </p:pic>
      <p:pic>
        <p:nvPicPr>
          <p:cNvPr id="45" name="Picture 8" descr="http://www.crmsv.org/paises/banderat.gif"/>
          <p:cNvPicPr>
            <a:picLocks noChangeAspect="1" noChangeArrowheads="1"/>
          </p:cNvPicPr>
          <p:nvPr/>
        </p:nvPicPr>
        <p:blipFill>
          <a:blip r:embed="rId4" cstate="print"/>
          <a:srcRect/>
          <a:stretch>
            <a:fillRect/>
          </a:stretch>
        </p:blipFill>
        <p:spPr bwMode="auto">
          <a:xfrm>
            <a:off x="4800600" y="2590800"/>
            <a:ext cx="428628" cy="285753"/>
          </a:xfrm>
          <a:prstGeom prst="rect">
            <a:avLst/>
          </a:prstGeom>
          <a:noFill/>
          <a:ln w="3175">
            <a:solidFill>
              <a:schemeClr val="tx1"/>
            </a:solidFill>
          </a:ln>
        </p:spPr>
      </p:pic>
      <p:sp>
        <p:nvSpPr>
          <p:cNvPr id="27" name="26 CuadroTexto"/>
          <p:cNvSpPr txBox="1"/>
          <p:nvPr/>
        </p:nvSpPr>
        <p:spPr>
          <a:xfrm>
            <a:off x="7143768" y="65355"/>
            <a:ext cx="1928794" cy="400110"/>
          </a:xfrm>
          <a:prstGeom prst="rect">
            <a:avLst/>
          </a:prstGeom>
          <a:noFill/>
        </p:spPr>
        <p:txBody>
          <a:bodyPr wrap="square" rtlCol="0">
            <a:spAutoFit/>
          </a:bodyPr>
          <a:lstStyle/>
          <a:p>
            <a:pPr algn="r"/>
            <a:r>
              <a:rPr lang="es-ES" sz="2000" b="1" dirty="0" smtClean="0">
                <a:solidFill>
                  <a:schemeClr val="tx2">
                    <a:lumMod val="75000"/>
                  </a:schemeClr>
                </a:solidFill>
                <a:latin typeface="Calibri" pitchFamily="34" charset="0"/>
              </a:rPr>
              <a:t>FIDES ECOSOL</a:t>
            </a:r>
            <a:endParaRPr lang="es-ES" sz="2000" b="1" dirty="0">
              <a:solidFill>
                <a:schemeClr val="tx2">
                  <a:lumMod val="75000"/>
                </a:schemeClr>
              </a:solidFill>
              <a:latin typeface="Calibri" pitchFamily="34" charset="0"/>
            </a:endParaRPr>
          </a:p>
        </p:txBody>
      </p:sp>
      <p:sp>
        <p:nvSpPr>
          <p:cNvPr id="28" name="1 Marcador de pie de página"/>
          <p:cNvSpPr txBox="1">
            <a:spLocks/>
          </p:cNvSpPr>
          <p:nvPr/>
        </p:nvSpPr>
        <p:spPr>
          <a:xfrm>
            <a:off x="0" y="6686524"/>
            <a:ext cx="5364120" cy="171476"/>
          </a:xfrm>
          <a:prstGeom prst="rect">
            <a:avLst/>
          </a:prstGeom>
        </p:spPr>
        <p:txBody>
          <a:bodyPr vert="horz" lIns="45720" rIns="45720" bIns="0" rtlCol="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smtClean="0">
                <a:ln>
                  <a:noFill/>
                </a:ln>
                <a:solidFill>
                  <a:schemeClr val="tx1">
                    <a:tint val="95000"/>
                  </a:schemeClr>
                </a:solidFill>
                <a:effectLst/>
                <a:uLnTx/>
                <a:uFillTx/>
                <a:latin typeface="+mn-lt"/>
                <a:ea typeface="+mn-ea"/>
                <a:cs typeface="+mn-cs"/>
              </a:rPr>
              <a:t>Prohibido cualquier tipo de reproducción y/o distribución.</a:t>
            </a:r>
            <a:endParaRPr kumimoji="0" lang="es-ES" sz="8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extLst>
      <p:ext uri="{BB962C8B-B14F-4D97-AF65-F5344CB8AC3E}">
        <p14:creationId xmlns:p14="http://schemas.microsoft.com/office/powerpoint/2010/main" val="5399987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28 Rectángulo"/>
          <p:cNvSpPr/>
          <p:nvPr/>
        </p:nvSpPr>
        <p:spPr>
          <a:xfrm flipH="1">
            <a:off x="0" y="4419600"/>
            <a:ext cx="9144000" cy="2286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2" name="14 Grupo"/>
          <p:cNvGrpSpPr/>
          <p:nvPr/>
        </p:nvGrpSpPr>
        <p:grpSpPr>
          <a:xfrm>
            <a:off x="8782048" y="6523432"/>
            <a:ext cx="361952" cy="361952"/>
            <a:chOff x="8782048" y="6496048"/>
            <a:chExt cx="361952" cy="361952"/>
          </a:xfrm>
        </p:grpSpPr>
        <p:sp>
          <p:nvSpPr>
            <p:cNvPr id="10" name="9 Rectángulo"/>
            <p:cNvSpPr/>
            <p:nvPr/>
          </p:nvSpPr>
          <p:spPr>
            <a:xfrm>
              <a:off x="8782048" y="6496048"/>
              <a:ext cx="361952" cy="28907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8782048" y="6799605"/>
              <a:ext cx="361952" cy="5839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13" name="12 CuadroTexto"/>
          <p:cNvSpPr txBox="1"/>
          <p:nvPr/>
        </p:nvSpPr>
        <p:spPr>
          <a:xfrm>
            <a:off x="8820472" y="6552728"/>
            <a:ext cx="314659" cy="246221"/>
          </a:xfrm>
          <a:prstGeom prst="rect">
            <a:avLst/>
          </a:prstGeom>
          <a:noFill/>
        </p:spPr>
        <p:txBody>
          <a:bodyPr wrap="none" rtlCol="0">
            <a:spAutoFit/>
          </a:bodyPr>
          <a:lstStyle/>
          <a:p>
            <a:pPr algn="ctr"/>
            <a:fld id="{20828964-630E-394D-BC17-CAC688DAB0E1}" type="slidenum">
              <a:rPr lang="es-MX" sz="1000" smtClean="0">
                <a:solidFill>
                  <a:schemeClr val="bg1"/>
                </a:solidFill>
                <a:latin typeface="Calibri" pitchFamily="34" charset="0"/>
              </a:rPr>
              <a:pPr algn="ctr"/>
              <a:t>17</a:t>
            </a:fld>
            <a:endParaRPr lang="es-ES" sz="1000" dirty="0">
              <a:solidFill>
                <a:schemeClr val="bg1"/>
              </a:solidFill>
              <a:latin typeface="Calibri" pitchFamily="34" charset="0"/>
            </a:endParaRPr>
          </a:p>
        </p:txBody>
      </p:sp>
      <p:grpSp>
        <p:nvGrpSpPr>
          <p:cNvPr id="4" name="14 Grupo"/>
          <p:cNvGrpSpPr/>
          <p:nvPr/>
        </p:nvGrpSpPr>
        <p:grpSpPr>
          <a:xfrm>
            <a:off x="0" y="0"/>
            <a:ext cx="7358082" cy="500042"/>
            <a:chOff x="0" y="0"/>
            <a:chExt cx="9144000" cy="500042"/>
          </a:xfrm>
        </p:grpSpPr>
        <p:sp>
          <p:nvSpPr>
            <p:cNvPr id="23" name="22 Rectángulo"/>
            <p:cNvSpPr/>
            <p:nvPr/>
          </p:nvSpPr>
          <p:spPr>
            <a:xfrm>
              <a:off x="0" y="0"/>
              <a:ext cx="9144000" cy="50004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4" name="23 Conector recto"/>
            <p:cNvCxnSpPr/>
            <p:nvPr/>
          </p:nvCxnSpPr>
          <p:spPr>
            <a:xfrm>
              <a:off x="0" y="355578"/>
              <a:ext cx="914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6" name="2 Marcador de contenido"/>
          <p:cNvSpPr txBox="1">
            <a:spLocks/>
          </p:cNvSpPr>
          <p:nvPr/>
        </p:nvSpPr>
        <p:spPr>
          <a:xfrm>
            <a:off x="228600" y="1214422"/>
            <a:ext cx="8610600" cy="3571900"/>
          </a:xfrm>
          <a:prstGeom prst="rect">
            <a:avLst/>
          </a:prstGeom>
        </p:spPr>
        <p:txBody>
          <a:bodyPr rtlCol="0">
            <a:noAutofit/>
          </a:bodyPr>
          <a:lstStyle/>
          <a:p>
            <a:pPr algn="just" fontAlgn="auto">
              <a:spcBef>
                <a:spcPts val="0"/>
              </a:spcBef>
              <a:spcAft>
                <a:spcPts val="0"/>
              </a:spcAft>
              <a:buFont typeface="Lucida Sans Unicode" pitchFamily="34" charset="0"/>
              <a:buNone/>
              <a:defRPr/>
            </a:pPr>
            <a:r>
              <a:rPr lang="es-ES_tradnl" sz="1400" b="1" dirty="0" smtClean="0">
                <a:latin typeface="Calibri" pitchFamily="34" charset="0"/>
              </a:rPr>
              <a:t>Santiago </a:t>
            </a:r>
            <a:r>
              <a:rPr lang="es-ES_tradnl" sz="1400" b="1" dirty="0" err="1" smtClean="0">
                <a:latin typeface="Calibri" pitchFamily="34" charset="0"/>
              </a:rPr>
              <a:t>Cosío</a:t>
            </a:r>
            <a:r>
              <a:rPr lang="es-ES_tradnl" sz="1400" b="1" dirty="0" smtClean="0">
                <a:latin typeface="Calibri" pitchFamily="34" charset="0"/>
              </a:rPr>
              <a:t> Pando</a:t>
            </a:r>
            <a:r>
              <a:rPr lang="es-ES" sz="1400" b="1" dirty="0" smtClean="0">
                <a:latin typeface="Calibri" pitchFamily="34" charset="0"/>
              </a:rPr>
              <a:t>.</a:t>
            </a:r>
          </a:p>
          <a:p>
            <a:pPr algn="just" fontAlgn="auto">
              <a:spcBef>
                <a:spcPts val="0"/>
              </a:spcBef>
              <a:spcAft>
                <a:spcPts val="0"/>
              </a:spcAft>
              <a:buFont typeface="Lucida Sans Unicode" pitchFamily="34" charset="0"/>
              <a:buNone/>
              <a:defRPr/>
            </a:pPr>
            <a:r>
              <a:rPr lang="es-ES_tradnl" sz="1200" dirty="0" smtClean="0">
                <a:latin typeface="Calibri" pitchFamily="34" charset="0"/>
              </a:rPr>
              <a:t>Presidente de Grupo Pando (alimentos y bebidas). Participación activa en diversos proyectos sociales. Experiencia en el ámbito empresarial mexicano.</a:t>
            </a:r>
            <a:r>
              <a:rPr lang="es-MX" sz="1200" dirty="0" smtClean="0">
                <a:solidFill>
                  <a:srgbClr val="FF0000"/>
                </a:solidFill>
                <a:latin typeface="Calibri" pitchFamily="34" charset="0"/>
              </a:rPr>
              <a:t>  </a:t>
            </a:r>
          </a:p>
          <a:p>
            <a:pPr algn="just" fontAlgn="auto">
              <a:spcBef>
                <a:spcPts val="0"/>
              </a:spcBef>
              <a:spcAft>
                <a:spcPts val="0"/>
              </a:spcAft>
              <a:buFont typeface="Lucida Sans Unicode" pitchFamily="34" charset="0"/>
              <a:buNone/>
              <a:defRPr/>
            </a:pPr>
            <a:endParaRPr lang="es-MX" sz="1200" dirty="0" smtClean="0">
              <a:latin typeface="Calibri" pitchFamily="34" charset="0"/>
            </a:endParaRPr>
          </a:p>
          <a:p>
            <a:pPr fontAlgn="auto">
              <a:spcBef>
                <a:spcPts val="0"/>
              </a:spcBef>
              <a:spcAft>
                <a:spcPts val="0"/>
              </a:spcAft>
              <a:defRPr/>
            </a:pPr>
            <a:r>
              <a:rPr lang="es-ES" sz="1400" b="1" dirty="0" smtClean="0">
                <a:latin typeface="Calibri" pitchFamily="34" charset="0"/>
              </a:rPr>
              <a:t>Carlos Heredia Zubieta.</a:t>
            </a:r>
          </a:p>
          <a:p>
            <a:pPr fontAlgn="auto">
              <a:spcBef>
                <a:spcPts val="0"/>
              </a:spcBef>
              <a:spcAft>
                <a:spcPts val="0"/>
              </a:spcAft>
              <a:defRPr/>
            </a:pPr>
            <a:r>
              <a:rPr lang="es-MX" sz="1200" dirty="0" smtClean="0">
                <a:latin typeface="Calibri" pitchFamily="34" charset="0"/>
              </a:rPr>
              <a:t>Miembro del Consejo Asesor del Instituto de México en el Woodrow Wilson Center en Washington D.C.  Experiencia en organismos multilaterales e internacionales y en el ámbito de la economía social.</a:t>
            </a:r>
          </a:p>
          <a:p>
            <a:pPr marL="342900" indent="-342900" fontAlgn="auto">
              <a:spcBef>
                <a:spcPts val="0"/>
              </a:spcBef>
              <a:spcAft>
                <a:spcPts val="0"/>
              </a:spcAft>
              <a:defRPr/>
            </a:pPr>
            <a:endParaRPr lang="es-MX" sz="1200" b="1" dirty="0" smtClean="0">
              <a:latin typeface="Calibri" pitchFamily="34" charset="0"/>
            </a:endParaRPr>
          </a:p>
          <a:p>
            <a:pPr marL="342900" indent="-342900" fontAlgn="auto">
              <a:spcBef>
                <a:spcPts val="0"/>
              </a:spcBef>
              <a:spcAft>
                <a:spcPts val="0"/>
              </a:spcAft>
              <a:defRPr/>
            </a:pPr>
            <a:r>
              <a:rPr lang="es-MX" sz="1400" b="1" dirty="0" smtClean="0">
                <a:latin typeface="Calibri" pitchFamily="34" charset="0"/>
              </a:rPr>
              <a:t>Adriana Gómez Chico Spamer.</a:t>
            </a:r>
          </a:p>
          <a:p>
            <a:pPr algn="just" fontAlgn="auto">
              <a:spcBef>
                <a:spcPts val="0"/>
              </a:spcBef>
              <a:spcAft>
                <a:spcPts val="0"/>
              </a:spcAft>
              <a:buFont typeface="Lucida Sans Unicode" pitchFamily="34" charset="0"/>
              <a:buNone/>
              <a:defRPr/>
            </a:pPr>
            <a:r>
              <a:rPr lang="es-ES" sz="1200" dirty="0" smtClean="0">
                <a:latin typeface="Calibri" pitchFamily="34" charset="0"/>
              </a:rPr>
              <a:t>Experiencia en grupos empresariales, modelos de incubación, integración productiva y evaluación en el ámbito de la economía social. </a:t>
            </a:r>
          </a:p>
          <a:p>
            <a:pPr marL="342900" lvl="1" indent="-342900" algn="just">
              <a:defRPr/>
            </a:pPr>
            <a:endParaRPr lang="es-MX" sz="1200" dirty="0" smtClean="0">
              <a:latin typeface="Calibri" pitchFamily="34" charset="0"/>
            </a:endParaRPr>
          </a:p>
          <a:p>
            <a:pPr marL="342900" lvl="1" indent="-342900" algn="just">
              <a:defRPr/>
            </a:pPr>
            <a:r>
              <a:rPr lang="es-MX" sz="1400" b="1" dirty="0" smtClean="0">
                <a:latin typeface="Calibri" pitchFamily="34" charset="0"/>
              </a:rPr>
              <a:t>Fernando Martínez Aguirre.</a:t>
            </a:r>
          </a:p>
          <a:p>
            <a:pPr marL="342900" lvl="1" indent="-342900" algn="just">
              <a:defRPr/>
            </a:pPr>
            <a:r>
              <a:rPr lang="es-MX" sz="1200" dirty="0" smtClean="0">
                <a:latin typeface="Calibri" pitchFamily="34" charset="0"/>
              </a:rPr>
              <a:t>Experiencia en adquisición gestión y venta de diferentes empresas por medio de fondos de capital. Dirección de la gestión de fondos.</a:t>
            </a:r>
          </a:p>
          <a:p>
            <a:pPr marL="342900" lvl="1" indent="-342900" algn="just">
              <a:defRPr/>
            </a:pPr>
            <a:endParaRPr lang="es-MX" sz="1200" dirty="0" smtClean="0">
              <a:latin typeface="Calibri" pitchFamily="34" charset="0"/>
            </a:endParaRPr>
          </a:p>
          <a:p>
            <a:pPr marL="342900" lvl="1" indent="-342900" algn="just">
              <a:defRPr/>
            </a:pPr>
            <a:r>
              <a:rPr lang="es-MX" sz="1400" b="1" dirty="0" smtClean="0">
                <a:latin typeface="Calibri" pitchFamily="34" charset="0"/>
              </a:rPr>
              <a:t>Ignacio Izuzquiza Fernández.</a:t>
            </a:r>
          </a:p>
          <a:p>
            <a:pPr marL="342900" lvl="1" indent="-342900" algn="just">
              <a:defRPr/>
            </a:pPr>
            <a:r>
              <a:rPr lang="es-MX" sz="1200" dirty="0" smtClean="0">
                <a:latin typeface="Calibri" pitchFamily="34" charset="0"/>
              </a:rPr>
              <a:t>Experiencia en adquisición gestión y venta de diferentes empresas por medio de fondos de capital. Participación en las empresas.</a:t>
            </a:r>
          </a:p>
          <a:p>
            <a:pPr marL="342900" lvl="1" indent="-342900" algn="just">
              <a:defRPr/>
            </a:pPr>
            <a:endParaRPr lang="es-MX" sz="1200" dirty="0" smtClean="0">
              <a:latin typeface="Calibri" pitchFamily="34" charset="0"/>
            </a:endParaRPr>
          </a:p>
          <a:p>
            <a:pPr marL="342900" lvl="1" indent="-342900" algn="just">
              <a:defRPr/>
            </a:pPr>
            <a:endParaRPr lang="es-ES" sz="1400" b="1" dirty="0" smtClean="0">
              <a:latin typeface="Calibri" pitchFamily="34" charset="0"/>
            </a:endParaRPr>
          </a:p>
          <a:p>
            <a:pPr marL="342900" indent="-342900" fontAlgn="auto">
              <a:spcBef>
                <a:spcPts val="0"/>
              </a:spcBef>
              <a:spcAft>
                <a:spcPts val="0"/>
              </a:spcAft>
              <a:defRPr/>
            </a:pPr>
            <a:endParaRPr lang="es-ES" sz="1200" dirty="0" smtClean="0">
              <a:latin typeface="Calibri" pitchFamily="34" charset="0"/>
            </a:endParaRPr>
          </a:p>
          <a:p>
            <a:pPr marL="271463" indent="-271463" fontAlgn="auto">
              <a:spcBef>
                <a:spcPts val="0"/>
              </a:spcBef>
              <a:spcAft>
                <a:spcPts val="0"/>
              </a:spcAft>
              <a:defRPr/>
            </a:pPr>
            <a:endParaRPr lang="es-MX" sz="1200" dirty="0" smtClean="0">
              <a:latin typeface="Calibri" pitchFamily="34" charset="0"/>
            </a:endParaRPr>
          </a:p>
        </p:txBody>
      </p:sp>
      <p:sp>
        <p:nvSpPr>
          <p:cNvPr id="21" name="20 Rectángulo"/>
          <p:cNvSpPr/>
          <p:nvPr/>
        </p:nvSpPr>
        <p:spPr>
          <a:xfrm>
            <a:off x="76200" y="4419600"/>
            <a:ext cx="8915400" cy="1815882"/>
          </a:xfrm>
          <a:prstGeom prst="rect">
            <a:avLst/>
          </a:prstGeom>
        </p:spPr>
        <p:txBody>
          <a:bodyPr wrap="square">
            <a:spAutoFit/>
          </a:bodyPr>
          <a:lstStyle/>
          <a:p>
            <a:pPr algn="just"/>
            <a:r>
              <a:rPr lang="es-MX" sz="1400" b="1" dirty="0" smtClean="0">
                <a:latin typeface="Calibri" pitchFamily="34" charset="0"/>
              </a:rPr>
              <a:t>Comité de Inversión:</a:t>
            </a:r>
          </a:p>
          <a:p>
            <a:pPr algn="just"/>
            <a:endParaRPr lang="es-MX" sz="1400" b="1" dirty="0" smtClean="0">
              <a:latin typeface="Calibri" pitchFamily="34" charset="0"/>
            </a:endParaRPr>
          </a:p>
          <a:p>
            <a:pPr algn="just"/>
            <a:r>
              <a:rPr lang="es-MX" sz="1400" b="1" dirty="0" smtClean="0">
                <a:latin typeface="Calibri" pitchFamily="34" charset="0"/>
              </a:rPr>
              <a:t>Revisar, analizar, evaluar integralmente </a:t>
            </a:r>
            <a:r>
              <a:rPr lang="es-MX" sz="1400" dirty="0" smtClean="0">
                <a:latin typeface="Calibri" pitchFamily="34" charset="0"/>
              </a:rPr>
              <a:t>(considerando los aspectos económico-financieros, sociales y ambientales) </a:t>
            </a:r>
            <a:r>
              <a:rPr lang="es-MX" sz="1400" b="1" dirty="0" smtClean="0">
                <a:latin typeface="Calibri" pitchFamily="34" charset="0"/>
              </a:rPr>
              <a:t>las propuestas de inversión y de desinversión</a:t>
            </a:r>
            <a:r>
              <a:rPr lang="es-MX" sz="1400" dirty="0" smtClean="0">
                <a:latin typeface="Calibri" pitchFamily="34" charset="0"/>
              </a:rPr>
              <a:t>, que le presente la empresa administradora o los promotores del Fondo.</a:t>
            </a:r>
          </a:p>
          <a:p>
            <a:pPr lvl="0" algn="just"/>
            <a:endParaRPr lang="es-MX" sz="1400" b="1" dirty="0" smtClean="0">
              <a:latin typeface="Calibri" pitchFamily="34" charset="0"/>
            </a:endParaRPr>
          </a:p>
          <a:p>
            <a:pPr lvl="0" algn="just"/>
            <a:r>
              <a:rPr lang="es-MX" sz="1400" b="1" dirty="0" smtClean="0">
                <a:latin typeface="Calibri" pitchFamily="34" charset="0"/>
              </a:rPr>
              <a:t>Aprobar</a:t>
            </a:r>
            <a:r>
              <a:rPr lang="es-MX" sz="1400" dirty="0" smtClean="0">
                <a:latin typeface="Calibri" pitchFamily="34" charset="0"/>
              </a:rPr>
              <a:t>, en su caso, de las inversiones que serían hechas por el Fondo.</a:t>
            </a:r>
          </a:p>
          <a:p>
            <a:pPr lvl="0" algn="just"/>
            <a:endParaRPr lang="es-MX" sz="1400" dirty="0" smtClean="0">
              <a:latin typeface="Calibri" pitchFamily="34" charset="0"/>
              <a:cs typeface="Calibri" pitchFamily="34" charset="0"/>
            </a:endParaRPr>
          </a:p>
          <a:p>
            <a:pPr lvl="0" algn="just"/>
            <a:r>
              <a:rPr lang="es-MX" sz="1400" b="1" dirty="0" smtClean="0">
                <a:latin typeface="Calibri" pitchFamily="34" charset="0"/>
                <a:cs typeface="Calibri" pitchFamily="34" charset="0"/>
              </a:rPr>
              <a:t>Instruir </a:t>
            </a:r>
            <a:r>
              <a:rPr lang="es-MX" sz="1400" dirty="0" smtClean="0">
                <a:latin typeface="Calibri" pitchFamily="34" charset="0"/>
                <a:cs typeface="Calibri" pitchFamily="34" charset="0"/>
              </a:rPr>
              <a:t>al fiduciario .</a:t>
            </a:r>
            <a:endParaRPr lang="es-MX" sz="1400" dirty="0">
              <a:latin typeface="Calibri" pitchFamily="34" charset="0"/>
              <a:cs typeface="Calibri" pitchFamily="34" charset="0"/>
            </a:endParaRPr>
          </a:p>
        </p:txBody>
      </p:sp>
      <p:sp>
        <p:nvSpPr>
          <p:cNvPr id="22" name="21 CuadroTexto"/>
          <p:cNvSpPr txBox="1"/>
          <p:nvPr/>
        </p:nvSpPr>
        <p:spPr>
          <a:xfrm>
            <a:off x="7143768" y="65355"/>
            <a:ext cx="1928794" cy="400110"/>
          </a:xfrm>
          <a:prstGeom prst="rect">
            <a:avLst/>
          </a:prstGeom>
          <a:noFill/>
        </p:spPr>
        <p:txBody>
          <a:bodyPr wrap="square" rtlCol="0">
            <a:spAutoFit/>
          </a:bodyPr>
          <a:lstStyle/>
          <a:p>
            <a:pPr algn="r"/>
            <a:r>
              <a:rPr lang="es-ES" sz="2000" b="1" dirty="0" smtClean="0">
                <a:solidFill>
                  <a:schemeClr val="tx2">
                    <a:lumMod val="75000"/>
                  </a:schemeClr>
                </a:solidFill>
                <a:latin typeface="Calibri" pitchFamily="34" charset="0"/>
              </a:rPr>
              <a:t>FIDES ECOSOL</a:t>
            </a:r>
            <a:endParaRPr lang="es-ES" sz="2000" b="1" dirty="0">
              <a:solidFill>
                <a:schemeClr val="tx2">
                  <a:lumMod val="75000"/>
                </a:schemeClr>
              </a:solidFill>
              <a:latin typeface="Calibri" pitchFamily="34" charset="0"/>
            </a:endParaRPr>
          </a:p>
        </p:txBody>
      </p:sp>
      <p:sp>
        <p:nvSpPr>
          <p:cNvPr id="26" name="1 Marcador de pie de página"/>
          <p:cNvSpPr txBox="1">
            <a:spLocks/>
          </p:cNvSpPr>
          <p:nvPr/>
        </p:nvSpPr>
        <p:spPr>
          <a:xfrm>
            <a:off x="0" y="6686524"/>
            <a:ext cx="5364120" cy="171476"/>
          </a:xfrm>
          <a:prstGeom prst="rect">
            <a:avLst/>
          </a:prstGeom>
        </p:spPr>
        <p:txBody>
          <a:bodyPr vert="horz" lIns="45720" rIns="45720" bIns="0" rtlCol="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smtClean="0">
                <a:ln>
                  <a:noFill/>
                </a:ln>
                <a:solidFill>
                  <a:schemeClr val="tx1">
                    <a:tint val="95000"/>
                  </a:schemeClr>
                </a:solidFill>
                <a:effectLst/>
                <a:uLnTx/>
                <a:uFillTx/>
                <a:latin typeface="+mn-lt"/>
                <a:ea typeface="+mn-ea"/>
                <a:cs typeface="+mn-cs"/>
              </a:rPr>
              <a:t>Prohibido cualquier tipo de reproducción y/o distribución.</a:t>
            </a:r>
            <a:endParaRPr kumimoji="0" lang="es-ES" sz="8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27" name="29 CuadroTexto"/>
          <p:cNvSpPr txBox="1"/>
          <p:nvPr/>
        </p:nvSpPr>
        <p:spPr>
          <a:xfrm>
            <a:off x="357158" y="533400"/>
            <a:ext cx="8607330" cy="707886"/>
          </a:xfrm>
          <a:prstGeom prst="rect">
            <a:avLst/>
          </a:prstGeom>
          <a:noFill/>
        </p:spPr>
        <p:txBody>
          <a:bodyPr wrap="square" rtlCol="0">
            <a:spAutoFit/>
          </a:bodyPr>
          <a:lstStyle/>
          <a:p>
            <a:pPr fontAlgn="auto">
              <a:spcAft>
                <a:spcPts val="0"/>
              </a:spcAft>
              <a:defRPr/>
            </a:pPr>
            <a:r>
              <a:rPr lang="es-MX" sz="2000" b="1" dirty="0" smtClean="0">
                <a:latin typeface="Calibri" pitchFamily="34" charset="0"/>
              </a:rPr>
              <a:t>VI. Estructura de la empresa administradora y de Fondo </a:t>
            </a:r>
            <a:r>
              <a:rPr lang="es-MX" sz="2000" b="1" dirty="0" err="1" smtClean="0">
                <a:latin typeface="Calibri" pitchFamily="34" charset="0"/>
              </a:rPr>
              <a:t>Fides</a:t>
            </a:r>
            <a:r>
              <a:rPr lang="es-MX" sz="2000" b="1" dirty="0" smtClean="0">
                <a:latin typeface="Calibri" pitchFamily="34" charset="0"/>
              </a:rPr>
              <a:t>: </a:t>
            </a:r>
          </a:p>
          <a:p>
            <a:pPr fontAlgn="auto">
              <a:spcAft>
                <a:spcPts val="0"/>
              </a:spcAft>
              <a:defRPr/>
            </a:pPr>
            <a:r>
              <a:rPr lang="es-MX" sz="2000" b="1" dirty="0">
                <a:latin typeface="Calibri" pitchFamily="34" charset="0"/>
              </a:rPr>
              <a:t> </a:t>
            </a:r>
            <a:r>
              <a:rPr lang="es-MX" sz="2000" b="1" dirty="0" smtClean="0">
                <a:latin typeface="Calibri" pitchFamily="34" charset="0"/>
              </a:rPr>
              <a:t>     </a:t>
            </a:r>
            <a:r>
              <a:rPr lang="es-MX" b="1" dirty="0" smtClean="0">
                <a:latin typeface="Calibri" pitchFamily="34" charset="0"/>
              </a:rPr>
              <a:t>Comité de Inversión de Fondo </a:t>
            </a:r>
            <a:r>
              <a:rPr lang="es-MX" b="1" dirty="0" err="1" smtClean="0">
                <a:latin typeface="Calibri" pitchFamily="34" charset="0"/>
              </a:rPr>
              <a:t>Fides</a:t>
            </a:r>
            <a:r>
              <a:rPr lang="es-MX" b="1" dirty="0" smtClean="0">
                <a:latin typeface="Calibri" pitchFamily="34" charset="0"/>
              </a:rPr>
              <a:t> </a:t>
            </a:r>
            <a:endParaRPr lang="es-MX" sz="2000" b="1" dirty="0">
              <a:latin typeface="Calibri" pitchFamily="34" charset="0"/>
            </a:endParaRPr>
          </a:p>
        </p:txBody>
      </p:sp>
    </p:spTree>
    <p:extLst>
      <p:ext uri="{BB962C8B-B14F-4D97-AF65-F5344CB8AC3E}">
        <p14:creationId xmlns:p14="http://schemas.microsoft.com/office/powerpoint/2010/main" val="21624561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4 Grupo"/>
          <p:cNvGrpSpPr/>
          <p:nvPr/>
        </p:nvGrpSpPr>
        <p:grpSpPr>
          <a:xfrm>
            <a:off x="8782048" y="6523432"/>
            <a:ext cx="361952" cy="361952"/>
            <a:chOff x="8782048" y="6496048"/>
            <a:chExt cx="361952" cy="361952"/>
          </a:xfrm>
        </p:grpSpPr>
        <p:sp>
          <p:nvSpPr>
            <p:cNvPr id="10" name="9 Rectángulo"/>
            <p:cNvSpPr/>
            <p:nvPr/>
          </p:nvSpPr>
          <p:spPr>
            <a:xfrm>
              <a:off x="8782048" y="6496048"/>
              <a:ext cx="361952" cy="28907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8782048" y="6799605"/>
              <a:ext cx="361952" cy="5839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13" name="12 CuadroTexto"/>
          <p:cNvSpPr txBox="1"/>
          <p:nvPr/>
        </p:nvSpPr>
        <p:spPr>
          <a:xfrm>
            <a:off x="8820472" y="6552728"/>
            <a:ext cx="314659" cy="246221"/>
          </a:xfrm>
          <a:prstGeom prst="rect">
            <a:avLst/>
          </a:prstGeom>
          <a:noFill/>
        </p:spPr>
        <p:txBody>
          <a:bodyPr wrap="none" rtlCol="0">
            <a:spAutoFit/>
          </a:bodyPr>
          <a:lstStyle/>
          <a:p>
            <a:pPr algn="ctr"/>
            <a:fld id="{20828964-630E-394D-BC17-CAC688DAB0E1}" type="slidenum">
              <a:rPr lang="es-MX" sz="1000" smtClean="0">
                <a:solidFill>
                  <a:schemeClr val="bg1"/>
                </a:solidFill>
                <a:latin typeface="Calibri" pitchFamily="34" charset="0"/>
              </a:rPr>
              <a:pPr algn="ctr"/>
              <a:t>18</a:t>
            </a:fld>
            <a:endParaRPr lang="es-ES" sz="1000" dirty="0">
              <a:solidFill>
                <a:schemeClr val="bg1"/>
              </a:solidFill>
              <a:latin typeface="Calibri" pitchFamily="34" charset="0"/>
            </a:endParaRPr>
          </a:p>
        </p:txBody>
      </p:sp>
      <p:grpSp>
        <p:nvGrpSpPr>
          <p:cNvPr id="3" name="14 Grupo"/>
          <p:cNvGrpSpPr/>
          <p:nvPr/>
        </p:nvGrpSpPr>
        <p:grpSpPr>
          <a:xfrm>
            <a:off x="0" y="0"/>
            <a:ext cx="7358082" cy="500042"/>
            <a:chOff x="0" y="0"/>
            <a:chExt cx="9144000" cy="500042"/>
          </a:xfrm>
        </p:grpSpPr>
        <p:sp>
          <p:nvSpPr>
            <p:cNvPr id="23" name="22 Rectángulo"/>
            <p:cNvSpPr/>
            <p:nvPr/>
          </p:nvSpPr>
          <p:spPr>
            <a:xfrm>
              <a:off x="0" y="0"/>
              <a:ext cx="9144000" cy="50004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4" name="23 Conector recto"/>
            <p:cNvCxnSpPr/>
            <p:nvPr/>
          </p:nvCxnSpPr>
          <p:spPr>
            <a:xfrm>
              <a:off x="0" y="355578"/>
              <a:ext cx="914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2" name="21 CuadroTexto"/>
          <p:cNvSpPr txBox="1"/>
          <p:nvPr/>
        </p:nvSpPr>
        <p:spPr>
          <a:xfrm>
            <a:off x="7143768" y="65355"/>
            <a:ext cx="1928794" cy="400110"/>
          </a:xfrm>
          <a:prstGeom prst="rect">
            <a:avLst/>
          </a:prstGeom>
          <a:noFill/>
        </p:spPr>
        <p:txBody>
          <a:bodyPr wrap="square" rtlCol="0">
            <a:spAutoFit/>
          </a:bodyPr>
          <a:lstStyle/>
          <a:p>
            <a:pPr algn="r"/>
            <a:r>
              <a:rPr lang="es-ES" sz="2000" b="1" dirty="0" smtClean="0">
                <a:solidFill>
                  <a:schemeClr val="tx2">
                    <a:lumMod val="75000"/>
                  </a:schemeClr>
                </a:solidFill>
                <a:latin typeface="Calibri" pitchFamily="34" charset="0"/>
              </a:rPr>
              <a:t>FIDES ECOSOL</a:t>
            </a:r>
            <a:endParaRPr lang="es-ES" sz="2000" b="1" dirty="0">
              <a:solidFill>
                <a:schemeClr val="tx2">
                  <a:lumMod val="75000"/>
                </a:schemeClr>
              </a:solidFill>
              <a:latin typeface="Calibri" pitchFamily="34" charset="0"/>
            </a:endParaRPr>
          </a:p>
        </p:txBody>
      </p:sp>
      <p:sp>
        <p:nvSpPr>
          <p:cNvPr id="27" name="29 CuadroTexto"/>
          <p:cNvSpPr txBox="1"/>
          <p:nvPr/>
        </p:nvSpPr>
        <p:spPr>
          <a:xfrm>
            <a:off x="467544" y="733454"/>
            <a:ext cx="8496944" cy="400110"/>
          </a:xfrm>
          <a:prstGeom prst="rect">
            <a:avLst/>
          </a:prstGeom>
          <a:noFill/>
        </p:spPr>
        <p:txBody>
          <a:bodyPr wrap="square" rtlCol="0">
            <a:spAutoFit/>
          </a:bodyPr>
          <a:lstStyle/>
          <a:p>
            <a:pPr fontAlgn="auto">
              <a:spcAft>
                <a:spcPts val="0"/>
              </a:spcAft>
              <a:defRPr/>
            </a:pPr>
            <a:r>
              <a:rPr lang="es-MX" sz="2000" b="1" dirty="0" smtClean="0">
                <a:latin typeface="Calibri" pitchFamily="34" charset="0"/>
              </a:rPr>
              <a:t>VII.   Fondo FIDES y la estrategia productiva en el desarrollo social en México</a:t>
            </a:r>
            <a:endParaRPr lang="es-MX" sz="2000" b="1" dirty="0">
              <a:latin typeface="Calibri" pitchFamily="34" charset="0"/>
            </a:endParaRPr>
          </a:p>
        </p:txBody>
      </p:sp>
      <p:sp>
        <p:nvSpPr>
          <p:cNvPr id="17" name="Rectángulo 16"/>
          <p:cNvSpPr/>
          <p:nvPr/>
        </p:nvSpPr>
        <p:spPr>
          <a:xfrm>
            <a:off x="899592" y="6021288"/>
            <a:ext cx="7863408" cy="461665"/>
          </a:xfrm>
          <a:prstGeom prst="rect">
            <a:avLst/>
          </a:prstGeom>
        </p:spPr>
        <p:txBody>
          <a:bodyPr wrap="square">
            <a:spAutoFit/>
          </a:bodyPr>
          <a:lstStyle/>
          <a:p>
            <a:pPr algn="ctr"/>
            <a:r>
              <a:rPr lang="es-ES_tradnl" sz="2400" b="1" dirty="0"/>
              <a:t>¡</a:t>
            </a:r>
            <a:r>
              <a:rPr lang="es-ES_tradnl" sz="2400" b="1" dirty="0" smtClean="0"/>
              <a:t>MUCHAS GRACIAS!</a:t>
            </a:r>
            <a:endParaRPr lang="es-ES_tradnl" sz="2400" b="1" dirty="0"/>
          </a:p>
        </p:txBody>
      </p:sp>
      <p:sp>
        <p:nvSpPr>
          <p:cNvPr id="8" name="7 Título"/>
          <p:cNvSpPr>
            <a:spLocks noGrp="1"/>
          </p:cNvSpPr>
          <p:nvPr>
            <p:ph type="ctrTitle"/>
          </p:nvPr>
        </p:nvSpPr>
        <p:spPr>
          <a:xfrm>
            <a:off x="685800" y="1340769"/>
            <a:ext cx="7772400" cy="2259682"/>
          </a:xfrm>
        </p:spPr>
        <p:txBody>
          <a:bodyPr>
            <a:normAutofit fontScale="90000"/>
          </a:bodyPr>
          <a:lstStyle/>
          <a:p>
            <a:pPr algn="l"/>
            <a:r>
              <a:rPr lang="es-MX" sz="2400" dirty="0" smtClean="0"/>
              <a:t/>
            </a:r>
            <a:br>
              <a:rPr lang="es-MX" sz="2400" dirty="0" smtClean="0"/>
            </a:br>
            <a:r>
              <a:rPr lang="es-MX" sz="2400" dirty="0"/>
              <a:t/>
            </a:r>
            <a:br>
              <a:rPr lang="es-MX" sz="2400" dirty="0"/>
            </a:br>
            <a:r>
              <a:rPr lang="es-MX" sz="2400" dirty="0" smtClean="0"/>
              <a:t/>
            </a:r>
            <a:br>
              <a:rPr lang="es-MX" sz="2400" dirty="0" smtClean="0"/>
            </a:br>
            <a:r>
              <a:rPr lang="es-MX" sz="2400" dirty="0" smtClean="0"/>
              <a:t>1.  Transición de la política de desarrollo social basada en </a:t>
            </a:r>
            <a:br>
              <a:rPr lang="es-MX" sz="2400" dirty="0" smtClean="0"/>
            </a:br>
            <a:r>
              <a:rPr lang="es-MX" sz="2400" dirty="0"/>
              <a:t> </a:t>
            </a:r>
            <a:r>
              <a:rPr lang="es-MX" sz="2400" dirty="0" smtClean="0"/>
              <a:t>     transferencias de dinero a beneficiarios, hacia una estrategia </a:t>
            </a:r>
            <a:br>
              <a:rPr lang="es-MX" sz="2400" dirty="0" smtClean="0"/>
            </a:br>
            <a:r>
              <a:rPr lang="es-MX" sz="2400" dirty="0"/>
              <a:t> </a:t>
            </a:r>
            <a:r>
              <a:rPr lang="es-MX" sz="2400" dirty="0" smtClean="0"/>
              <a:t>     productiva en el desarrollo social instrumentada por </a:t>
            </a:r>
            <a:br>
              <a:rPr lang="es-MX" sz="2400" dirty="0" smtClean="0"/>
            </a:br>
            <a:r>
              <a:rPr lang="es-MX" sz="2400" dirty="0"/>
              <a:t> </a:t>
            </a:r>
            <a:r>
              <a:rPr lang="es-MX" sz="2400" dirty="0" smtClean="0"/>
              <a:t>     ciudadanos que ejercen derechos y asumen responsabilidades.</a:t>
            </a:r>
            <a:br>
              <a:rPr lang="es-MX" sz="2400" dirty="0" smtClean="0"/>
            </a:br>
            <a:r>
              <a:rPr lang="es-MX" sz="2400" dirty="0" smtClean="0"/>
              <a:t>2.   Inversiones </a:t>
            </a:r>
            <a:r>
              <a:rPr lang="es-MX" sz="2400" dirty="0"/>
              <a:t>de impacto: realizadas en empresas, organización y </a:t>
            </a:r>
            <a:r>
              <a:rPr lang="es-MX" sz="2400" dirty="0" smtClean="0"/>
              <a:t/>
            </a:r>
            <a:br>
              <a:rPr lang="es-MX" sz="2400" dirty="0" smtClean="0"/>
            </a:br>
            <a:r>
              <a:rPr lang="es-MX" sz="2400" dirty="0"/>
              <a:t> </a:t>
            </a:r>
            <a:r>
              <a:rPr lang="es-MX" sz="2400" dirty="0" smtClean="0"/>
              <a:t>     fondos</a:t>
            </a:r>
            <a:r>
              <a:rPr lang="es-MX" sz="2400" dirty="0"/>
              <a:t>, con la intención de lograr un impacto social y </a:t>
            </a:r>
            <a:r>
              <a:rPr lang="es-MX" sz="2400" dirty="0" smtClean="0"/>
              <a:t/>
            </a:r>
            <a:br>
              <a:rPr lang="es-MX" sz="2400" dirty="0" smtClean="0"/>
            </a:br>
            <a:r>
              <a:rPr lang="es-MX" sz="2400" dirty="0"/>
              <a:t> </a:t>
            </a:r>
            <a:r>
              <a:rPr lang="es-MX" sz="2400" dirty="0" smtClean="0"/>
              <a:t>     ambiental</a:t>
            </a:r>
            <a:r>
              <a:rPr lang="es-MX" sz="2400" dirty="0"/>
              <a:t>, junto con un rendimiento financiero.</a:t>
            </a:r>
            <a:br>
              <a:rPr lang="es-MX" sz="2400" dirty="0"/>
            </a:br>
            <a:r>
              <a:rPr lang="es-MX" sz="2400" dirty="0" smtClean="0"/>
              <a:t/>
            </a:r>
            <a:br>
              <a:rPr lang="es-MX" sz="2400" dirty="0" smtClean="0"/>
            </a:br>
            <a:endParaRPr lang="es-MX" sz="2400" dirty="0"/>
          </a:p>
        </p:txBody>
      </p:sp>
      <p:sp>
        <p:nvSpPr>
          <p:cNvPr id="9" name="8 Subtítulo"/>
          <p:cNvSpPr>
            <a:spLocks noGrp="1"/>
          </p:cNvSpPr>
          <p:nvPr>
            <p:ph type="subTitle" idx="1"/>
          </p:nvPr>
        </p:nvSpPr>
        <p:spPr>
          <a:xfrm>
            <a:off x="611560" y="3789040"/>
            <a:ext cx="7496605" cy="2256656"/>
          </a:xfrm>
        </p:spPr>
        <p:txBody>
          <a:bodyPr>
            <a:normAutofit/>
          </a:bodyPr>
          <a:lstStyle/>
          <a:p>
            <a:pPr marL="457200" indent="-457200" algn="l">
              <a:buAutoNum type="arabicPeriod" startAt="3"/>
            </a:pPr>
            <a:r>
              <a:rPr lang="es-MX" sz="2200" dirty="0" smtClean="0">
                <a:solidFill>
                  <a:schemeClr val="tx1"/>
                </a:solidFill>
              </a:rPr>
              <a:t>No se trata de un escenario tipo ‘la base de la pirámide’, en que grandes consorcios invierten en proyectos dirigidos a la población de bajos ingresos; se trata de contribuir a que ésta misma desarrolle su potencial.  </a:t>
            </a:r>
          </a:p>
          <a:p>
            <a:pPr marL="457200" indent="-457200" algn="l">
              <a:buAutoNum type="arabicPeriod" startAt="3"/>
            </a:pPr>
            <a:r>
              <a:rPr lang="es-MX" sz="2200" dirty="0" smtClean="0">
                <a:solidFill>
                  <a:schemeClr val="tx1"/>
                </a:solidFill>
              </a:rPr>
              <a:t>FIDES es un fondo para </a:t>
            </a:r>
            <a:r>
              <a:rPr lang="es-MX" sz="2200" dirty="0" err="1" smtClean="0">
                <a:solidFill>
                  <a:schemeClr val="tx1"/>
                </a:solidFill>
              </a:rPr>
              <a:t>intertir</a:t>
            </a:r>
            <a:r>
              <a:rPr lang="es-MX" sz="2200" dirty="0" smtClean="0">
                <a:solidFill>
                  <a:schemeClr val="tx1"/>
                </a:solidFill>
              </a:rPr>
              <a:t> en desarrollo incluyente y participativo. </a:t>
            </a:r>
            <a:endParaRPr lang="es-MX" sz="2200" dirty="0">
              <a:solidFill>
                <a:schemeClr val="tx1"/>
              </a:solidFill>
            </a:endParaRPr>
          </a:p>
        </p:txBody>
      </p:sp>
    </p:spTree>
    <p:extLst>
      <p:ext uri="{BB962C8B-B14F-4D97-AF65-F5344CB8AC3E}">
        <p14:creationId xmlns:p14="http://schemas.microsoft.com/office/powerpoint/2010/main" val="2162456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4 Grupo"/>
          <p:cNvGrpSpPr/>
          <p:nvPr/>
        </p:nvGrpSpPr>
        <p:grpSpPr>
          <a:xfrm>
            <a:off x="8782048" y="6496048"/>
            <a:ext cx="361952" cy="361952"/>
            <a:chOff x="8782048" y="6496048"/>
            <a:chExt cx="361952" cy="361952"/>
          </a:xfrm>
        </p:grpSpPr>
        <p:sp>
          <p:nvSpPr>
            <p:cNvPr id="10" name="9 Rectángulo"/>
            <p:cNvSpPr/>
            <p:nvPr/>
          </p:nvSpPr>
          <p:spPr>
            <a:xfrm>
              <a:off x="8782048" y="6496048"/>
              <a:ext cx="361952" cy="28907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8782048" y="6799605"/>
              <a:ext cx="361952" cy="5839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13" name="12 CuadroTexto"/>
          <p:cNvSpPr txBox="1"/>
          <p:nvPr/>
        </p:nvSpPr>
        <p:spPr>
          <a:xfrm>
            <a:off x="8837829" y="6517477"/>
            <a:ext cx="249663" cy="246221"/>
          </a:xfrm>
          <a:prstGeom prst="rect">
            <a:avLst/>
          </a:prstGeom>
          <a:noFill/>
        </p:spPr>
        <p:txBody>
          <a:bodyPr wrap="none" rtlCol="0">
            <a:spAutoFit/>
          </a:bodyPr>
          <a:lstStyle/>
          <a:p>
            <a:fld id="{2037B201-9BC2-5245-84CA-E7404A3F48F8}" type="slidenum">
              <a:rPr lang="es-MX" sz="1000" smtClean="0">
                <a:solidFill>
                  <a:schemeClr val="bg1"/>
                </a:solidFill>
                <a:latin typeface="Calibri" pitchFamily="34" charset="0"/>
              </a:rPr>
              <a:pPr/>
              <a:t>2</a:t>
            </a:fld>
            <a:endParaRPr lang="es-ES" sz="1000" dirty="0">
              <a:solidFill>
                <a:schemeClr val="bg1"/>
              </a:solidFill>
              <a:latin typeface="Calibri" pitchFamily="34" charset="0"/>
            </a:endParaRPr>
          </a:p>
        </p:txBody>
      </p:sp>
      <p:grpSp>
        <p:nvGrpSpPr>
          <p:cNvPr id="3" name="14 Grupo"/>
          <p:cNvGrpSpPr/>
          <p:nvPr/>
        </p:nvGrpSpPr>
        <p:grpSpPr>
          <a:xfrm>
            <a:off x="0" y="0"/>
            <a:ext cx="7358082" cy="500042"/>
            <a:chOff x="0" y="0"/>
            <a:chExt cx="9144000" cy="500042"/>
          </a:xfrm>
        </p:grpSpPr>
        <p:sp>
          <p:nvSpPr>
            <p:cNvPr id="27" name="26 Rectángulo"/>
            <p:cNvSpPr/>
            <p:nvPr/>
          </p:nvSpPr>
          <p:spPr>
            <a:xfrm>
              <a:off x="0" y="0"/>
              <a:ext cx="9144000" cy="50004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8" name="27 Conector recto"/>
            <p:cNvCxnSpPr/>
            <p:nvPr/>
          </p:nvCxnSpPr>
          <p:spPr>
            <a:xfrm>
              <a:off x="0" y="355578"/>
              <a:ext cx="914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4" name="3 Rectángulo"/>
          <p:cNvSpPr/>
          <p:nvPr/>
        </p:nvSpPr>
        <p:spPr>
          <a:xfrm>
            <a:off x="571472" y="1268760"/>
            <a:ext cx="7643866" cy="4031873"/>
          </a:xfrm>
          <a:prstGeom prst="rect">
            <a:avLst/>
          </a:prstGeom>
        </p:spPr>
        <p:txBody>
          <a:bodyPr wrap="square">
            <a:spAutoFit/>
          </a:bodyPr>
          <a:lstStyle/>
          <a:p>
            <a:pPr marL="177800" indent="-177800" algn="just"/>
            <a:r>
              <a:rPr lang="es-ES" sz="1600" dirty="0" smtClean="0"/>
              <a:t>1. Fides Ecosol, es fruto de un camino recorrido </a:t>
            </a:r>
            <a:r>
              <a:rPr lang="es-ES" sz="1600" b="1" dirty="0" smtClean="0"/>
              <a:t>por más de veinte años</a:t>
            </a:r>
            <a:r>
              <a:rPr lang="es-ES" sz="1600" dirty="0" smtClean="0"/>
              <a:t>, en el que se han  construido y consolidado un gran número de empresas de la economía social y solidaria, productivas y rentables, que han generado riqueza y empleos, impactando favorablemente en la calidad de vida de muchas personas,  y que han detonado el desarrollo sustentable de regiones  de menores ingresos de  México.</a:t>
            </a:r>
          </a:p>
          <a:p>
            <a:pPr marL="228600" indent="-228600" algn="just"/>
            <a:endParaRPr lang="es-MX" sz="1600" dirty="0" smtClean="0">
              <a:latin typeface="Calibri" pitchFamily="34" charset="0"/>
              <a:cs typeface="Arial" pitchFamily="34" charset="0"/>
            </a:endParaRPr>
          </a:p>
          <a:p>
            <a:pPr marL="177800" indent="-177800" algn="just"/>
            <a:r>
              <a:rPr lang="es-MX" sz="1600" dirty="0" smtClean="0">
                <a:latin typeface="Calibri" pitchFamily="34" charset="0"/>
                <a:cs typeface="Arial" pitchFamily="34" charset="0"/>
              </a:rPr>
              <a:t>2. Esta experiencia nos ha permitido detectar una </a:t>
            </a:r>
            <a:r>
              <a:rPr lang="en-US" sz="1600" b="1" dirty="0" err="1" smtClean="0">
                <a:latin typeface="Calibri" pitchFamily="34" charset="0"/>
                <a:cs typeface="Arial" pitchFamily="34" charset="0"/>
              </a:rPr>
              <a:t>oportunidad</a:t>
            </a:r>
            <a:r>
              <a:rPr lang="en-US" sz="1600" b="1" dirty="0" smtClean="0">
                <a:latin typeface="Calibri" pitchFamily="34" charset="0"/>
                <a:cs typeface="Arial" pitchFamily="34" charset="0"/>
              </a:rPr>
              <a:t> de </a:t>
            </a:r>
            <a:r>
              <a:rPr lang="en-US" sz="1600" b="1" dirty="0" err="1" smtClean="0">
                <a:latin typeface="Calibri" pitchFamily="34" charset="0"/>
                <a:cs typeface="Arial" pitchFamily="34" charset="0"/>
              </a:rPr>
              <a:t>negocios</a:t>
            </a:r>
            <a:r>
              <a:rPr lang="en-US" sz="1600" dirty="0" smtClean="0">
                <a:latin typeface="Calibri" pitchFamily="34" charset="0"/>
                <a:cs typeface="Arial" pitchFamily="34" charset="0"/>
              </a:rPr>
              <a:t> y </a:t>
            </a:r>
            <a:r>
              <a:rPr lang="en-US" sz="1600" dirty="0" err="1" smtClean="0">
                <a:latin typeface="Calibri" pitchFamily="34" charset="0"/>
                <a:cs typeface="Arial" pitchFamily="34" charset="0"/>
              </a:rPr>
              <a:t>una</a:t>
            </a:r>
            <a:r>
              <a:rPr lang="en-US" sz="1600" dirty="0" smtClean="0">
                <a:latin typeface="Calibri" pitchFamily="34" charset="0"/>
                <a:cs typeface="Arial" pitchFamily="34" charset="0"/>
              </a:rPr>
              <a:t> </a:t>
            </a:r>
            <a:r>
              <a:rPr lang="en-US" sz="1600" b="1" dirty="0" err="1" smtClean="0">
                <a:latin typeface="Calibri" pitchFamily="34" charset="0"/>
                <a:cs typeface="Arial" pitchFamily="34" charset="0"/>
              </a:rPr>
              <a:t>oportunidad</a:t>
            </a:r>
            <a:r>
              <a:rPr lang="en-US" sz="1600" b="1" dirty="0" smtClean="0">
                <a:latin typeface="Calibri" pitchFamily="34" charset="0"/>
                <a:cs typeface="Arial" pitchFamily="34" charset="0"/>
              </a:rPr>
              <a:t> de </a:t>
            </a:r>
            <a:r>
              <a:rPr lang="en-US" sz="1600" b="1" dirty="0" err="1" smtClean="0">
                <a:latin typeface="Calibri" pitchFamily="34" charset="0"/>
                <a:cs typeface="Arial" pitchFamily="34" charset="0"/>
              </a:rPr>
              <a:t>desarrollo</a:t>
            </a:r>
            <a:r>
              <a:rPr lang="en-US" sz="1600" b="1" dirty="0" smtClean="0">
                <a:latin typeface="Calibri" pitchFamily="34" charset="0"/>
                <a:cs typeface="Arial" pitchFamily="34" charset="0"/>
              </a:rPr>
              <a:t>.</a:t>
            </a:r>
          </a:p>
          <a:p>
            <a:pPr marL="177800" indent="-177800" algn="just"/>
            <a:endParaRPr lang="en-US" sz="1600" b="1" dirty="0" smtClean="0">
              <a:latin typeface="Calibri" pitchFamily="34" charset="0"/>
              <a:cs typeface="Arial" pitchFamily="34" charset="0"/>
            </a:endParaRPr>
          </a:p>
          <a:p>
            <a:pPr marL="177800" indent="-177800" algn="just"/>
            <a:r>
              <a:rPr lang="es-ES_tradnl" sz="1600" dirty="0" smtClean="0">
                <a:latin typeface="Calibri" pitchFamily="34" charset="0"/>
                <a:cs typeface="Arial" pitchFamily="34" charset="0"/>
              </a:rPr>
              <a:t>3. Fides Ecosol SAPI de CV fue constituida en 2010 con el objetivo de </a:t>
            </a:r>
            <a:r>
              <a:rPr lang="es-ES_tradnl" sz="1600" b="1" dirty="0" smtClean="0">
                <a:latin typeface="Calibri" pitchFamily="34" charset="0"/>
                <a:cs typeface="Arial" pitchFamily="34" charset="0"/>
              </a:rPr>
              <a:t>crear y administrar un fondo de capital para empresas de la economía social y/o empresas de desarrollo incluyente.</a:t>
            </a:r>
            <a:r>
              <a:rPr lang="es-ES_tradnl" sz="1600" dirty="0" smtClean="0">
                <a:latin typeface="Calibri" pitchFamily="34" charset="0"/>
                <a:cs typeface="Arial" pitchFamily="34" charset="0"/>
              </a:rPr>
              <a:t> Desde entonces, quienes se han ido incorporando, han analizado el contexto de la economía social y el desarrollo incluyente en México y han trabajado, tanto en el diseño de un fondo (vehículo, tesis y estrategia de inversión, estructura de los Fondos y análisis de potenciales inversores), y en configurar un equipo gestor para la empresa administradora.</a:t>
            </a:r>
            <a:endParaRPr sz="1600" dirty="0" smtClean="0">
              <a:latin typeface="Calibri" pitchFamily="34" charset="0"/>
              <a:cs typeface="Arial" pitchFamily="34" charset="0"/>
            </a:endParaRPr>
          </a:p>
        </p:txBody>
      </p:sp>
      <p:sp>
        <p:nvSpPr>
          <p:cNvPr id="18" name="17 CuadroTexto"/>
          <p:cNvSpPr txBox="1"/>
          <p:nvPr/>
        </p:nvSpPr>
        <p:spPr>
          <a:xfrm>
            <a:off x="357158" y="681319"/>
            <a:ext cx="6072230" cy="400110"/>
          </a:xfrm>
          <a:prstGeom prst="rect">
            <a:avLst/>
          </a:prstGeom>
          <a:noFill/>
        </p:spPr>
        <p:txBody>
          <a:bodyPr wrap="square" rtlCol="0">
            <a:spAutoFit/>
          </a:bodyPr>
          <a:lstStyle/>
          <a:p>
            <a:r>
              <a:rPr lang="es-MX" sz="2000" b="1" dirty="0" smtClean="0">
                <a:latin typeface="Calibri" pitchFamily="34" charset="0"/>
              </a:rPr>
              <a:t>I. La empresa</a:t>
            </a:r>
          </a:p>
        </p:txBody>
      </p:sp>
      <p:sp>
        <p:nvSpPr>
          <p:cNvPr id="15" name="14 CuadroTexto"/>
          <p:cNvSpPr txBox="1"/>
          <p:nvPr/>
        </p:nvSpPr>
        <p:spPr>
          <a:xfrm>
            <a:off x="7143768" y="65355"/>
            <a:ext cx="1928794" cy="400110"/>
          </a:xfrm>
          <a:prstGeom prst="rect">
            <a:avLst/>
          </a:prstGeom>
          <a:noFill/>
        </p:spPr>
        <p:txBody>
          <a:bodyPr wrap="square" rtlCol="0">
            <a:spAutoFit/>
          </a:bodyPr>
          <a:lstStyle/>
          <a:p>
            <a:pPr algn="r"/>
            <a:r>
              <a:rPr lang="es-ES" sz="2000" b="1" dirty="0" smtClean="0">
                <a:solidFill>
                  <a:schemeClr val="tx2">
                    <a:lumMod val="75000"/>
                  </a:schemeClr>
                </a:solidFill>
                <a:latin typeface="Calibri" pitchFamily="34" charset="0"/>
              </a:rPr>
              <a:t>FIDES ECOSOL</a:t>
            </a:r>
            <a:endParaRPr lang="es-ES" sz="2000" b="1" dirty="0">
              <a:solidFill>
                <a:schemeClr val="tx2">
                  <a:lumMod val="75000"/>
                </a:schemeClr>
              </a:solidFill>
              <a:latin typeface="Calibri" pitchFamily="34" charset="0"/>
            </a:endParaRPr>
          </a:p>
        </p:txBody>
      </p:sp>
      <p:sp>
        <p:nvSpPr>
          <p:cNvPr id="16" name="1 Marcador de pie de página"/>
          <p:cNvSpPr txBox="1">
            <a:spLocks/>
          </p:cNvSpPr>
          <p:nvPr/>
        </p:nvSpPr>
        <p:spPr>
          <a:xfrm>
            <a:off x="0" y="6686524"/>
            <a:ext cx="5364120" cy="171476"/>
          </a:xfrm>
          <a:prstGeom prst="rect">
            <a:avLst/>
          </a:prstGeom>
        </p:spPr>
        <p:txBody>
          <a:bodyPr vert="horz" lIns="45720" rIns="45720" bIns="0" rtlCol="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smtClean="0">
                <a:ln>
                  <a:noFill/>
                </a:ln>
                <a:solidFill>
                  <a:schemeClr val="tx1">
                    <a:tint val="95000"/>
                  </a:schemeClr>
                </a:solidFill>
                <a:effectLst/>
                <a:uLnTx/>
                <a:uFillTx/>
                <a:latin typeface="+mn-lt"/>
                <a:ea typeface="+mn-ea"/>
                <a:cs typeface="+mn-cs"/>
              </a:rPr>
              <a:t>Prohibido cualquier tipo de reproducción y/o distribución.</a:t>
            </a:r>
            <a:endParaRPr kumimoji="0" lang="es-ES" sz="8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extLst>
      <p:ext uri="{BB962C8B-B14F-4D97-AF65-F5344CB8AC3E}">
        <p14:creationId xmlns:p14="http://schemas.microsoft.com/office/powerpoint/2010/main" val="36057574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MX" dirty="0" smtClean="0"/>
              <a:t>Fondo FIDES: trabajo en progreso</a:t>
            </a:r>
            <a:endParaRPr lang="es-MX" dirty="0"/>
          </a:p>
        </p:txBody>
      </p:sp>
      <p:sp>
        <p:nvSpPr>
          <p:cNvPr id="4" name="3 Marcador de contenido"/>
          <p:cNvSpPr>
            <a:spLocks noGrp="1"/>
          </p:cNvSpPr>
          <p:nvPr>
            <p:ph idx="1"/>
          </p:nvPr>
        </p:nvSpPr>
        <p:spPr/>
        <p:txBody>
          <a:bodyPr>
            <a:normAutofit fontScale="70000" lnSpcReduction="20000"/>
          </a:bodyPr>
          <a:lstStyle/>
          <a:p>
            <a:r>
              <a:rPr lang="es-MX" dirty="0"/>
              <a:t>El fondo FIDES se ha ido gestando por etapas: </a:t>
            </a:r>
            <a:endParaRPr lang="es-MX" dirty="0" smtClean="0"/>
          </a:p>
          <a:p>
            <a:pPr marL="0" indent="0">
              <a:buNone/>
            </a:pPr>
            <a:endParaRPr lang="es-MX" dirty="0"/>
          </a:p>
          <a:p>
            <a:pPr marL="0" indent="0">
              <a:buNone/>
            </a:pPr>
            <a:r>
              <a:rPr lang="es-MX" dirty="0"/>
              <a:t>a) El 21 de abril del año 2010 se constituyó la sociedad anónima promotora de inversión de capital variable denominada FIDES </a:t>
            </a:r>
            <a:r>
              <a:rPr lang="es-MX" dirty="0" err="1"/>
              <a:t>Ecosol</a:t>
            </a:r>
            <a:r>
              <a:rPr lang="es-MX" dirty="0"/>
              <a:t> (FIDES </a:t>
            </a:r>
            <a:r>
              <a:rPr lang="es-MX" dirty="0" err="1"/>
              <a:t>Ecosol</a:t>
            </a:r>
            <a:r>
              <a:rPr lang="es-MX" dirty="0"/>
              <a:t> SAPI de CV), con la encomienda de crear el fondo FIDES. </a:t>
            </a:r>
          </a:p>
          <a:p>
            <a:endParaRPr lang="es-MX" dirty="0"/>
          </a:p>
          <a:p>
            <a:pPr marL="0" indent="0">
              <a:buNone/>
            </a:pPr>
            <a:r>
              <a:rPr lang="es-MX" dirty="0"/>
              <a:t>b) El fondo FIDES (Fondo de capital para invertir en empresas de la economía social y solidaria y/o del desarrollo incluyente</a:t>
            </a:r>
            <a:r>
              <a:rPr lang="es-MX" dirty="0" smtClean="0"/>
              <a:t>) adoptó en septiembre de 2013 </a:t>
            </a:r>
            <a:r>
              <a:rPr lang="es-MX" dirty="0"/>
              <a:t>adoptó la figura jurídica de </a:t>
            </a:r>
            <a:r>
              <a:rPr lang="es-MX" i="1" dirty="0" err="1"/>
              <a:t>Limited</a:t>
            </a:r>
            <a:r>
              <a:rPr lang="es-MX" i="1" dirty="0"/>
              <a:t> </a:t>
            </a:r>
            <a:r>
              <a:rPr lang="es-MX" i="1" dirty="0" err="1"/>
              <a:t>Partnership</a:t>
            </a:r>
            <a:r>
              <a:rPr lang="es-MX" dirty="0"/>
              <a:t>, </a:t>
            </a:r>
            <a:r>
              <a:rPr lang="es-MX" dirty="0" smtClean="0"/>
              <a:t>y aún </a:t>
            </a:r>
            <a:r>
              <a:rPr lang="es-MX" dirty="0"/>
              <a:t>se encuentra en proceso de levantamiento de </a:t>
            </a:r>
            <a:r>
              <a:rPr lang="es-MX" dirty="0" smtClean="0"/>
              <a:t>capital.</a:t>
            </a:r>
          </a:p>
          <a:p>
            <a:pPr marL="0" indent="0">
              <a:buNone/>
            </a:pPr>
            <a:endParaRPr lang="es-MX" dirty="0" smtClean="0"/>
          </a:p>
          <a:p>
            <a:pPr marL="0" indent="0">
              <a:buNone/>
            </a:pPr>
            <a:r>
              <a:rPr lang="es-MX" dirty="0" smtClean="0"/>
              <a:t>Se </a:t>
            </a:r>
            <a:r>
              <a:rPr lang="es-MX" dirty="0"/>
              <a:t>espera que el primer cierre de compromisos de capital tenga lugar en el primer semestre de 2014. </a:t>
            </a:r>
          </a:p>
          <a:p>
            <a:endParaRPr lang="es-MX" dirty="0"/>
          </a:p>
        </p:txBody>
      </p:sp>
      <p:sp>
        <p:nvSpPr>
          <p:cNvPr id="2" name="1 Marcador de número de diapositiva"/>
          <p:cNvSpPr>
            <a:spLocks noGrp="1"/>
          </p:cNvSpPr>
          <p:nvPr>
            <p:ph type="sldNum" sz="quarter" idx="12"/>
          </p:nvPr>
        </p:nvSpPr>
        <p:spPr/>
        <p:txBody>
          <a:bodyPr/>
          <a:lstStyle/>
          <a:p>
            <a:fld id="{4B0D483F-F6E6-4D6C-9B11-B9B470F039D4}" type="slidenum">
              <a:rPr lang="es-ES" smtClean="0"/>
              <a:pPr/>
              <a:t>3</a:t>
            </a:fld>
            <a:endParaRPr lang="es-ES"/>
          </a:p>
        </p:txBody>
      </p:sp>
    </p:spTree>
    <p:extLst>
      <p:ext uri="{BB962C8B-B14F-4D97-AF65-F5344CB8AC3E}">
        <p14:creationId xmlns:p14="http://schemas.microsoft.com/office/powerpoint/2010/main" val="31219692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4 Grupo"/>
          <p:cNvGrpSpPr/>
          <p:nvPr/>
        </p:nvGrpSpPr>
        <p:grpSpPr>
          <a:xfrm>
            <a:off x="8782048" y="6496048"/>
            <a:ext cx="361952" cy="361952"/>
            <a:chOff x="8782048" y="6496048"/>
            <a:chExt cx="361952" cy="361952"/>
          </a:xfrm>
        </p:grpSpPr>
        <p:sp>
          <p:nvSpPr>
            <p:cNvPr id="272" name="271 Rectángulo"/>
            <p:cNvSpPr/>
            <p:nvPr/>
          </p:nvSpPr>
          <p:spPr>
            <a:xfrm>
              <a:off x="8782048" y="6496048"/>
              <a:ext cx="361952" cy="28907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73" name="272 Rectángulo"/>
            <p:cNvSpPr/>
            <p:nvPr/>
          </p:nvSpPr>
          <p:spPr>
            <a:xfrm>
              <a:off x="8782048" y="6799605"/>
              <a:ext cx="361952" cy="5839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3" name="14 Grupo"/>
          <p:cNvGrpSpPr/>
          <p:nvPr/>
        </p:nvGrpSpPr>
        <p:grpSpPr>
          <a:xfrm>
            <a:off x="-32" y="0"/>
            <a:ext cx="7358082" cy="500042"/>
            <a:chOff x="0" y="0"/>
            <a:chExt cx="9144000" cy="500042"/>
          </a:xfrm>
        </p:grpSpPr>
        <p:sp>
          <p:nvSpPr>
            <p:cNvPr id="268" name="267 Rectángulo"/>
            <p:cNvSpPr/>
            <p:nvPr/>
          </p:nvSpPr>
          <p:spPr>
            <a:xfrm>
              <a:off x="0" y="0"/>
              <a:ext cx="9144000" cy="50004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69" name="268 Conector recto"/>
            <p:cNvCxnSpPr/>
            <p:nvPr/>
          </p:nvCxnSpPr>
          <p:spPr>
            <a:xfrm>
              <a:off x="0" y="355578"/>
              <a:ext cx="914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70" name="269 CuadroTexto"/>
          <p:cNvSpPr txBox="1"/>
          <p:nvPr/>
        </p:nvSpPr>
        <p:spPr>
          <a:xfrm>
            <a:off x="8837829" y="6517477"/>
            <a:ext cx="314659" cy="246221"/>
          </a:xfrm>
          <a:prstGeom prst="rect">
            <a:avLst/>
          </a:prstGeom>
          <a:noFill/>
        </p:spPr>
        <p:txBody>
          <a:bodyPr wrap="none" rtlCol="0">
            <a:spAutoFit/>
          </a:bodyPr>
          <a:lstStyle/>
          <a:p>
            <a:fld id="{0AA2DBA6-BC70-7146-B719-C4AF4EDAC009}" type="slidenum">
              <a:rPr lang="es-MX" sz="1000" smtClean="0">
                <a:solidFill>
                  <a:schemeClr val="bg1"/>
                </a:solidFill>
                <a:latin typeface="Calibri" pitchFamily="34" charset="0"/>
              </a:rPr>
              <a:pPr/>
              <a:t>4</a:t>
            </a:fld>
            <a:endParaRPr lang="es-ES" sz="1000" dirty="0">
              <a:solidFill>
                <a:schemeClr val="bg1"/>
              </a:solidFill>
              <a:latin typeface="Calibri" pitchFamily="34" charset="0"/>
            </a:endParaRPr>
          </a:p>
        </p:txBody>
      </p:sp>
      <p:sp>
        <p:nvSpPr>
          <p:cNvPr id="24" name="23 CuadroTexto"/>
          <p:cNvSpPr txBox="1"/>
          <p:nvPr/>
        </p:nvSpPr>
        <p:spPr>
          <a:xfrm>
            <a:off x="357158" y="681319"/>
            <a:ext cx="3286148" cy="400110"/>
          </a:xfrm>
          <a:prstGeom prst="rect">
            <a:avLst/>
          </a:prstGeom>
          <a:noFill/>
        </p:spPr>
        <p:txBody>
          <a:bodyPr wrap="square" rtlCol="0">
            <a:spAutoFit/>
          </a:bodyPr>
          <a:lstStyle/>
          <a:p>
            <a:pPr fontAlgn="auto">
              <a:spcBef>
                <a:spcPct val="20000"/>
              </a:spcBef>
              <a:spcAft>
                <a:spcPts val="0"/>
              </a:spcAft>
              <a:defRPr/>
            </a:pPr>
            <a:r>
              <a:rPr lang="es-MX" sz="2000" b="1" dirty="0" smtClean="0">
                <a:latin typeface="Calibri" pitchFamily="34" charset="0"/>
              </a:rPr>
              <a:t>I. La empresa: objetivo</a:t>
            </a:r>
            <a:endParaRPr lang="es-MX" sz="2000" b="1" dirty="0">
              <a:latin typeface="Calibri" pitchFamily="34" charset="0"/>
            </a:endParaRPr>
          </a:p>
        </p:txBody>
      </p:sp>
      <p:sp>
        <p:nvSpPr>
          <p:cNvPr id="26" name="Rectángulo 58"/>
          <p:cNvSpPr>
            <a:spLocks/>
          </p:cNvSpPr>
          <p:nvPr/>
        </p:nvSpPr>
        <p:spPr bwMode="auto">
          <a:xfrm>
            <a:off x="5334000" y="1719258"/>
            <a:ext cx="2655087" cy="642942"/>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50000"/>
              </a:lnSpc>
              <a:spcBef>
                <a:spcPct val="0"/>
              </a:spcBef>
              <a:buClrTx/>
              <a:buSzTx/>
              <a:buFontTx/>
              <a:buNone/>
              <a:tabLst/>
            </a:pPr>
            <a:r>
              <a:rPr kumimoji="0" lang="es-MX" sz="1400" b="1" i="0" u="none" strike="noStrike" cap="none" normalizeH="0" baseline="0" dirty="0" smtClean="0">
                <a:ln>
                  <a:noFill/>
                </a:ln>
                <a:solidFill>
                  <a:srgbClr val="000000"/>
                </a:solidFill>
                <a:effectLst/>
              </a:rPr>
              <a:t>Fondos de capital ángel</a:t>
            </a:r>
            <a:endParaRPr kumimoji="0" lang="es-MX" sz="1400" b="1" i="0" u="none" strike="noStrike" cap="none" normalizeH="0" baseline="0" dirty="0" smtClean="0">
              <a:ln>
                <a:noFill/>
              </a:ln>
              <a:solidFill>
                <a:schemeClr val="tx1"/>
              </a:solidFill>
              <a:effectLst/>
            </a:endParaRPr>
          </a:p>
        </p:txBody>
      </p:sp>
      <p:sp>
        <p:nvSpPr>
          <p:cNvPr id="29" name="Rectángulo 67"/>
          <p:cNvSpPr>
            <a:spLocks/>
          </p:cNvSpPr>
          <p:nvPr/>
        </p:nvSpPr>
        <p:spPr bwMode="auto">
          <a:xfrm>
            <a:off x="5345913" y="3624259"/>
            <a:ext cx="2655087" cy="64294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50000"/>
              </a:lnSpc>
              <a:spcBef>
                <a:spcPct val="0"/>
              </a:spcBef>
              <a:buClrTx/>
              <a:buSzTx/>
              <a:buFontTx/>
              <a:buNone/>
              <a:tabLst/>
            </a:pPr>
            <a:r>
              <a:rPr kumimoji="0" lang="es-MX" sz="1400" b="1" i="0" u="none" strike="noStrike" cap="none" normalizeH="0" baseline="0" dirty="0" smtClean="0">
                <a:ln>
                  <a:noFill/>
                </a:ln>
                <a:solidFill>
                  <a:srgbClr val="000000"/>
                </a:solidFill>
                <a:effectLst/>
              </a:rPr>
              <a:t>Fondos de capital emprendedor</a:t>
            </a:r>
            <a:endParaRPr lang="es-MX" sz="1400" b="1" dirty="0" smtClean="0">
              <a:solidFill>
                <a:srgbClr val="000000"/>
              </a:solidFill>
            </a:endParaRPr>
          </a:p>
        </p:txBody>
      </p:sp>
      <p:sp>
        <p:nvSpPr>
          <p:cNvPr id="30" name="Rectángulo 73"/>
          <p:cNvSpPr>
            <a:spLocks/>
          </p:cNvSpPr>
          <p:nvPr/>
        </p:nvSpPr>
        <p:spPr bwMode="auto">
          <a:xfrm>
            <a:off x="5334000" y="2667000"/>
            <a:ext cx="2655087" cy="642942"/>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50000"/>
              </a:lnSpc>
              <a:spcBef>
                <a:spcPct val="0"/>
              </a:spcBef>
              <a:buClrTx/>
              <a:buSzTx/>
              <a:buFontTx/>
              <a:buNone/>
              <a:tabLst/>
            </a:pPr>
            <a:r>
              <a:rPr kumimoji="0" lang="es-MX" sz="1400" b="1" i="0" u="none" strike="noStrike" cap="none" normalizeH="0" baseline="0" dirty="0" smtClean="0">
                <a:ln>
                  <a:noFill/>
                </a:ln>
                <a:solidFill>
                  <a:srgbClr val="000000"/>
                </a:solidFill>
                <a:effectLst/>
              </a:rPr>
              <a:t>Fondos de capital semilla</a:t>
            </a:r>
          </a:p>
        </p:txBody>
      </p:sp>
      <p:sp>
        <p:nvSpPr>
          <p:cNvPr id="33" name="Rectángulo 59"/>
          <p:cNvSpPr>
            <a:spLocks/>
          </p:cNvSpPr>
          <p:nvPr/>
        </p:nvSpPr>
        <p:spPr bwMode="auto">
          <a:xfrm>
            <a:off x="5334000" y="4601564"/>
            <a:ext cx="2655087" cy="656236"/>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50000"/>
              </a:lnSpc>
              <a:spcBef>
                <a:spcPct val="0"/>
              </a:spcBef>
              <a:buClrTx/>
              <a:buSzTx/>
              <a:buFontTx/>
              <a:buNone/>
              <a:tabLst/>
            </a:pPr>
            <a:r>
              <a:rPr lang="es-MX" sz="1400" b="1" dirty="0" smtClean="0">
                <a:solidFill>
                  <a:srgbClr val="000000"/>
                </a:solidFill>
              </a:rPr>
              <a:t>Fondos de capital de crecimiento y consolidación</a:t>
            </a:r>
            <a:endParaRPr kumimoji="0" lang="es-MX" sz="1400" b="1" i="0" u="none" strike="noStrike" cap="none" normalizeH="0" baseline="0" dirty="0" smtClean="0">
              <a:ln>
                <a:noFill/>
              </a:ln>
              <a:solidFill>
                <a:schemeClr val="tx1"/>
              </a:solidFill>
              <a:effectLst/>
            </a:endParaRPr>
          </a:p>
        </p:txBody>
      </p:sp>
      <p:sp>
        <p:nvSpPr>
          <p:cNvPr id="19" name="Pentágono 18"/>
          <p:cNvSpPr/>
          <p:nvPr/>
        </p:nvSpPr>
        <p:spPr>
          <a:xfrm>
            <a:off x="1447800" y="2133600"/>
            <a:ext cx="3048000" cy="2590800"/>
          </a:xfrm>
          <a:prstGeom prst="homePlate">
            <a:avLst/>
          </a:prstGeom>
        </p:spPr>
        <p:style>
          <a:lnRef idx="1">
            <a:schemeClr val="accent1"/>
          </a:lnRef>
          <a:fillRef idx="3">
            <a:schemeClr val="accent1"/>
          </a:fillRef>
          <a:effectRef idx="2">
            <a:schemeClr val="accent1"/>
          </a:effectRef>
          <a:fontRef idx="minor">
            <a:schemeClr val="lt1"/>
          </a:fontRef>
        </p:style>
        <p:txBody>
          <a:bodyPr rtlCol="0" anchor="ctr"/>
          <a:lstStyle/>
          <a:p>
            <a:pPr lvl="0"/>
            <a:r>
              <a:rPr lang="es-ES_tradnl" b="1" dirty="0" smtClean="0">
                <a:cs typeface="Calibri" pitchFamily="34" charset="0"/>
              </a:rPr>
              <a:t>Fides Ecosol SAPI de CV</a:t>
            </a:r>
          </a:p>
          <a:p>
            <a:pPr lvl="0"/>
            <a:endParaRPr lang="es-ES_tradnl" b="1" dirty="0" smtClean="0">
              <a:cs typeface="Calibri" pitchFamily="34" charset="0"/>
            </a:endParaRPr>
          </a:p>
          <a:p>
            <a:pPr lvl="0"/>
            <a:r>
              <a:rPr lang="es-ES_tradnl" b="1" dirty="0" smtClean="0">
                <a:cs typeface="Calibri" pitchFamily="34" charset="0"/>
              </a:rPr>
              <a:t>Promover y administrar</a:t>
            </a:r>
            <a:endParaRPr lang="es-MX" dirty="0" smtClean="0"/>
          </a:p>
          <a:p>
            <a:pPr algn="ctr"/>
            <a:endParaRPr lang="es-ES_tradnl" dirty="0"/>
          </a:p>
        </p:txBody>
      </p:sp>
      <p:sp>
        <p:nvSpPr>
          <p:cNvPr id="17" name="16 CuadroTexto"/>
          <p:cNvSpPr txBox="1"/>
          <p:nvPr/>
        </p:nvSpPr>
        <p:spPr>
          <a:xfrm>
            <a:off x="7143768" y="65355"/>
            <a:ext cx="1928794" cy="400110"/>
          </a:xfrm>
          <a:prstGeom prst="rect">
            <a:avLst/>
          </a:prstGeom>
          <a:noFill/>
        </p:spPr>
        <p:txBody>
          <a:bodyPr wrap="square" rtlCol="0">
            <a:spAutoFit/>
          </a:bodyPr>
          <a:lstStyle/>
          <a:p>
            <a:pPr algn="r"/>
            <a:r>
              <a:rPr lang="es-ES" sz="2000" b="1" dirty="0" smtClean="0">
                <a:solidFill>
                  <a:schemeClr val="tx2">
                    <a:lumMod val="75000"/>
                  </a:schemeClr>
                </a:solidFill>
                <a:latin typeface="Calibri" pitchFamily="34" charset="0"/>
              </a:rPr>
              <a:t>FIDES ECOSOL</a:t>
            </a:r>
            <a:endParaRPr lang="es-ES" sz="2000" b="1" dirty="0">
              <a:solidFill>
                <a:schemeClr val="tx2">
                  <a:lumMod val="75000"/>
                </a:schemeClr>
              </a:solidFill>
              <a:latin typeface="Calibri" pitchFamily="34" charset="0"/>
            </a:endParaRPr>
          </a:p>
        </p:txBody>
      </p:sp>
      <p:sp>
        <p:nvSpPr>
          <p:cNvPr id="18" name="1 Marcador de pie de página"/>
          <p:cNvSpPr txBox="1">
            <a:spLocks/>
          </p:cNvSpPr>
          <p:nvPr/>
        </p:nvSpPr>
        <p:spPr>
          <a:xfrm>
            <a:off x="0" y="6686524"/>
            <a:ext cx="5364120" cy="171476"/>
          </a:xfrm>
          <a:prstGeom prst="rect">
            <a:avLst/>
          </a:prstGeom>
        </p:spPr>
        <p:txBody>
          <a:bodyPr vert="horz" lIns="45720" rIns="45720" bIns="0" rtlCol="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smtClean="0">
                <a:ln>
                  <a:noFill/>
                </a:ln>
                <a:solidFill>
                  <a:schemeClr val="tx1">
                    <a:tint val="95000"/>
                  </a:schemeClr>
                </a:solidFill>
                <a:effectLst/>
                <a:uLnTx/>
                <a:uFillTx/>
                <a:latin typeface="+mn-lt"/>
                <a:ea typeface="+mn-ea"/>
                <a:cs typeface="+mn-cs"/>
              </a:rPr>
              <a:t>Prohibido cualquier tipo de reproducción y/o distribución.</a:t>
            </a:r>
            <a:endParaRPr kumimoji="0" lang="es-ES" sz="8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extLst>
      <p:ext uri="{BB962C8B-B14F-4D97-AF65-F5344CB8AC3E}">
        <p14:creationId xmlns:p14="http://schemas.microsoft.com/office/powerpoint/2010/main" val="25873124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4 Grupo"/>
          <p:cNvGrpSpPr/>
          <p:nvPr/>
        </p:nvGrpSpPr>
        <p:grpSpPr>
          <a:xfrm>
            <a:off x="8782048" y="6496048"/>
            <a:ext cx="361952" cy="361952"/>
            <a:chOff x="8782048" y="6496048"/>
            <a:chExt cx="361952" cy="361952"/>
          </a:xfrm>
        </p:grpSpPr>
        <p:sp>
          <p:nvSpPr>
            <p:cNvPr id="272" name="271 Rectángulo"/>
            <p:cNvSpPr/>
            <p:nvPr/>
          </p:nvSpPr>
          <p:spPr>
            <a:xfrm>
              <a:off x="8782048" y="6496048"/>
              <a:ext cx="361952" cy="28907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73" name="272 Rectángulo"/>
            <p:cNvSpPr/>
            <p:nvPr/>
          </p:nvSpPr>
          <p:spPr>
            <a:xfrm>
              <a:off x="8782048" y="6799605"/>
              <a:ext cx="361952" cy="5839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nvGrpSpPr>
          <p:cNvPr id="6" name="14 Grupo"/>
          <p:cNvGrpSpPr/>
          <p:nvPr/>
        </p:nvGrpSpPr>
        <p:grpSpPr>
          <a:xfrm>
            <a:off x="-32" y="0"/>
            <a:ext cx="7358082" cy="500042"/>
            <a:chOff x="0" y="0"/>
            <a:chExt cx="9144000" cy="500042"/>
          </a:xfrm>
        </p:grpSpPr>
        <p:sp>
          <p:nvSpPr>
            <p:cNvPr id="268" name="267 Rectángulo"/>
            <p:cNvSpPr/>
            <p:nvPr/>
          </p:nvSpPr>
          <p:spPr>
            <a:xfrm>
              <a:off x="0" y="0"/>
              <a:ext cx="9144000" cy="50004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69" name="268 Conector recto"/>
            <p:cNvCxnSpPr/>
            <p:nvPr/>
          </p:nvCxnSpPr>
          <p:spPr>
            <a:xfrm>
              <a:off x="0" y="355578"/>
              <a:ext cx="914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70" name="269 CuadroTexto"/>
          <p:cNvSpPr txBox="1"/>
          <p:nvPr/>
        </p:nvSpPr>
        <p:spPr>
          <a:xfrm>
            <a:off x="8837829" y="6517477"/>
            <a:ext cx="314659" cy="246221"/>
          </a:xfrm>
          <a:prstGeom prst="rect">
            <a:avLst/>
          </a:prstGeom>
          <a:noFill/>
        </p:spPr>
        <p:txBody>
          <a:bodyPr wrap="none" rtlCol="0">
            <a:spAutoFit/>
          </a:bodyPr>
          <a:lstStyle/>
          <a:p>
            <a:fld id="{0AA2DBA6-BC70-7146-B719-C4AF4EDAC009}" type="slidenum">
              <a:rPr lang="es-MX" sz="1000" smtClean="0">
                <a:solidFill>
                  <a:schemeClr val="bg1"/>
                </a:solidFill>
                <a:latin typeface="Calibri" pitchFamily="34" charset="0"/>
              </a:rPr>
              <a:pPr/>
              <a:t>5</a:t>
            </a:fld>
            <a:endParaRPr lang="es-ES" sz="1000" dirty="0">
              <a:solidFill>
                <a:schemeClr val="bg1"/>
              </a:solidFill>
              <a:latin typeface="Calibri" pitchFamily="34" charset="0"/>
            </a:endParaRPr>
          </a:p>
        </p:txBody>
      </p:sp>
      <p:sp>
        <p:nvSpPr>
          <p:cNvPr id="22" name="AutoShape 69"/>
          <p:cNvSpPr>
            <a:spLocks/>
          </p:cNvSpPr>
          <p:nvPr/>
        </p:nvSpPr>
        <p:spPr bwMode="auto">
          <a:xfrm>
            <a:off x="3544958" y="1295400"/>
            <a:ext cx="45719" cy="5243500"/>
          </a:xfrm>
          <a:prstGeom prst="rightBrace">
            <a:avLst>
              <a:gd name="adj1" fmla="val 147284"/>
              <a:gd name="adj2" fmla="val 50000"/>
            </a:avLst>
          </a:prstGeom>
          <a:noFill/>
          <a:ln w="9525">
            <a:solidFill>
              <a:schemeClr val="tx1"/>
            </a:solidFill>
            <a:round/>
            <a:headEnd/>
            <a:tailEnd/>
          </a:ln>
        </p:spPr>
        <p:txBody>
          <a:bodyPr wrap="none" anchor="ctr"/>
          <a:lstStyle/>
          <a:p>
            <a:endParaRPr lang="en-US"/>
          </a:p>
        </p:txBody>
      </p:sp>
      <p:sp>
        <p:nvSpPr>
          <p:cNvPr id="23" name="Rectángulo 57"/>
          <p:cNvSpPr>
            <a:spLocks/>
          </p:cNvSpPr>
          <p:nvPr/>
        </p:nvSpPr>
        <p:spPr bwMode="auto">
          <a:xfrm>
            <a:off x="3744384" y="1713384"/>
            <a:ext cx="4572032" cy="4458816"/>
          </a:xfrm>
          <a:prstGeom prst="rect">
            <a:avLst/>
          </a:prstGeom>
          <a:solidFill>
            <a:schemeClr val="tx2">
              <a:lumMod val="50000"/>
            </a:schemeClr>
          </a:solidFill>
          <a:ln>
            <a:headEnd/>
            <a:tailEnd/>
          </a:ln>
        </p:spPr>
        <p:style>
          <a:lnRef idx="1">
            <a:schemeClr val="accent3"/>
          </a:lnRef>
          <a:fillRef idx="3">
            <a:schemeClr val="accent3"/>
          </a:fillRef>
          <a:effectRef idx="2">
            <a:schemeClr val="accent3"/>
          </a:effectRef>
          <a:fontRef idx="minor">
            <a:schemeClr val="lt1"/>
          </a:fontRef>
        </p:style>
        <p:txBody>
          <a:bodyPr vert="horz" wrap="square" lIns="91440" tIns="45720" rIns="91440" bIns="45720" numCol="1" anchor="ctr" anchorCtr="0" compatLnSpc="1">
            <a:prstTxWarp prst="textNoShape">
              <a:avLst/>
            </a:prstTxWarp>
          </a:bodyPr>
          <a:lstStyle/>
          <a:p>
            <a:pPr lvl="0"/>
            <a:r>
              <a:rPr lang="es-ES_tradnl" sz="1400" b="1" dirty="0" smtClean="0">
                <a:cs typeface="Calibri" pitchFamily="34" charset="0"/>
              </a:rPr>
              <a:t>Sinergia</a:t>
            </a:r>
            <a:r>
              <a:rPr lang="es-ES_tradnl" sz="1400" dirty="0" smtClean="0">
                <a:cs typeface="Calibri" pitchFamily="34" charset="0"/>
              </a:rPr>
              <a:t>.</a:t>
            </a:r>
          </a:p>
          <a:p>
            <a:pPr lvl="0"/>
            <a:endParaRPr lang="es-ES_tradnl" sz="1400" dirty="0" smtClean="0">
              <a:cs typeface="Calibri" pitchFamily="34" charset="0"/>
            </a:endParaRPr>
          </a:p>
          <a:p>
            <a:pPr lvl="0"/>
            <a:r>
              <a:rPr lang="es-ES_tradnl" sz="1400" dirty="0" smtClean="0">
                <a:cs typeface="Calibri" pitchFamily="34" charset="0"/>
              </a:rPr>
              <a:t>Estabilidad.</a:t>
            </a:r>
          </a:p>
          <a:p>
            <a:pPr lvl="0"/>
            <a:endParaRPr lang="es-ES_tradnl" sz="1400" dirty="0" smtClean="0">
              <a:cs typeface="Calibri" pitchFamily="34" charset="0"/>
            </a:endParaRPr>
          </a:p>
          <a:p>
            <a:pPr lvl="0"/>
            <a:r>
              <a:rPr lang="es-ES_tradnl" sz="1400" dirty="0" smtClean="0">
                <a:cs typeface="Calibri" pitchFamily="34" charset="0"/>
              </a:rPr>
              <a:t>Cohesión en la toma de decisiones (Gobernabilidad).</a:t>
            </a:r>
          </a:p>
          <a:p>
            <a:pPr lvl="0"/>
            <a:endParaRPr lang="es-ES_tradnl" sz="1400" dirty="0" smtClean="0">
              <a:cs typeface="Calibri" pitchFamily="34" charset="0"/>
            </a:endParaRPr>
          </a:p>
          <a:p>
            <a:pPr lvl="0"/>
            <a:r>
              <a:rPr lang="es-ES_tradnl" sz="1400" dirty="0" smtClean="0">
                <a:cs typeface="Calibri" pitchFamily="34" charset="0"/>
              </a:rPr>
              <a:t>Transparencia.</a:t>
            </a:r>
            <a:endParaRPr lang="es-MX" sz="1400" dirty="0" smtClean="0">
              <a:cs typeface="Calibri" pitchFamily="34" charset="0"/>
            </a:endParaRPr>
          </a:p>
          <a:p>
            <a:pPr lvl="0"/>
            <a:endParaRPr lang="es-ES_tradnl" sz="1400" dirty="0" smtClean="0">
              <a:cs typeface="Calibri" pitchFamily="34" charset="0"/>
            </a:endParaRPr>
          </a:p>
          <a:p>
            <a:pPr lvl="0"/>
            <a:r>
              <a:rPr lang="es-ES_tradnl" sz="1400" b="1" dirty="0" smtClean="0">
                <a:cs typeface="Calibri" pitchFamily="34" charset="0"/>
              </a:rPr>
              <a:t>Historial (</a:t>
            </a:r>
            <a:r>
              <a:rPr lang="es-ES_tradnl" sz="1400" b="1" i="1" dirty="0" err="1" smtClean="0">
                <a:cs typeface="Calibri" pitchFamily="34" charset="0"/>
              </a:rPr>
              <a:t>track</a:t>
            </a:r>
            <a:r>
              <a:rPr lang="es-ES_tradnl" sz="1400" b="1" i="1" dirty="0" smtClean="0">
                <a:cs typeface="Calibri" pitchFamily="34" charset="0"/>
              </a:rPr>
              <a:t> record</a:t>
            </a:r>
            <a:r>
              <a:rPr lang="es-ES_tradnl" sz="1400" b="1" dirty="0" smtClean="0">
                <a:cs typeface="Calibri" pitchFamily="34" charset="0"/>
              </a:rPr>
              <a:t>).</a:t>
            </a:r>
            <a:endParaRPr lang="es-MX" sz="1400" dirty="0" smtClean="0">
              <a:cs typeface="Calibri" pitchFamily="34" charset="0"/>
            </a:endParaRPr>
          </a:p>
          <a:p>
            <a:pPr lvl="0"/>
            <a:endParaRPr lang="es-ES_tradnl" sz="1400" dirty="0" smtClean="0">
              <a:cs typeface="Calibri" pitchFamily="34" charset="0"/>
            </a:endParaRPr>
          </a:p>
          <a:p>
            <a:pPr lvl="0"/>
            <a:r>
              <a:rPr lang="es-ES_tradnl" sz="1400" b="1" dirty="0" smtClean="0">
                <a:cs typeface="Calibri" pitchFamily="34" charset="0"/>
              </a:rPr>
              <a:t>Experiencia</a:t>
            </a:r>
            <a:r>
              <a:rPr lang="es-ES_tradnl" sz="1400" dirty="0" smtClean="0">
                <a:cs typeface="Calibri" pitchFamily="34" charset="0"/>
              </a:rPr>
              <a:t> en administración de Fondos de Capital.</a:t>
            </a:r>
            <a:endParaRPr lang="es-MX" sz="1400" dirty="0" smtClean="0">
              <a:cs typeface="Calibri" pitchFamily="34" charset="0"/>
            </a:endParaRPr>
          </a:p>
          <a:p>
            <a:pPr lvl="0"/>
            <a:endParaRPr lang="es-ES_tradnl" sz="1400" dirty="0" smtClean="0">
              <a:cs typeface="Calibri" pitchFamily="34" charset="0"/>
            </a:endParaRPr>
          </a:p>
          <a:p>
            <a:pPr lvl="0"/>
            <a:r>
              <a:rPr lang="es-ES_tradnl" sz="1400" b="1" dirty="0" smtClean="0">
                <a:cs typeface="Calibri" pitchFamily="34" charset="0"/>
              </a:rPr>
              <a:t>Conocimiento</a:t>
            </a:r>
            <a:r>
              <a:rPr lang="es-ES_tradnl" sz="1400" dirty="0" smtClean="0">
                <a:cs typeface="Calibri" pitchFamily="34" charset="0"/>
              </a:rPr>
              <a:t> del mercado y los negocios en México.</a:t>
            </a:r>
          </a:p>
          <a:p>
            <a:pPr lvl="0"/>
            <a:endParaRPr lang="es-ES_tradnl" sz="1400" dirty="0" smtClean="0">
              <a:cs typeface="Calibri" pitchFamily="34" charset="0"/>
            </a:endParaRPr>
          </a:p>
          <a:p>
            <a:pPr lvl="0"/>
            <a:r>
              <a:rPr lang="es-ES_tradnl" sz="1400" dirty="0" smtClean="0">
                <a:cs typeface="Calibri" pitchFamily="34" charset="0"/>
              </a:rPr>
              <a:t>Capacidad de </a:t>
            </a:r>
            <a:r>
              <a:rPr lang="es-ES_tradnl" sz="1400" b="1" dirty="0" smtClean="0">
                <a:cs typeface="Calibri" pitchFamily="34" charset="0"/>
              </a:rPr>
              <a:t>innovación y creatividad.</a:t>
            </a:r>
            <a:endParaRPr lang="es-MX" sz="1400" dirty="0" smtClean="0">
              <a:cs typeface="Calibri" pitchFamily="34" charset="0"/>
            </a:endParaRPr>
          </a:p>
          <a:p>
            <a:pPr lvl="0"/>
            <a:endParaRPr lang="es-ES_tradnl" sz="1400" dirty="0" smtClean="0">
              <a:cs typeface="Calibri" pitchFamily="34" charset="0"/>
            </a:endParaRPr>
          </a:p>
          <a:p>
            <a:pPr lvl="0"/>
            <a:r>
              <a:rPr lang="es-ES_tradnl" sz="1400" dirty="0" smtClean="0">
                <a:cs typeface="Calibri" pitchFamily="34" charset="0"/>
              </a:rPr>
              <a:t>Institucionalidad y gobierno corporativo.</a:t>
            </a:r>
          </a:p>
          <a:p>
            <a:pPr lvl="0"/>
            <a:endParaRPr lang="es-ES_tradnl" sz="1400" dirty="0" smtClean="0">
              <a:cs typeface="Calibri" pitchFamily="34" charset="0"/>
            </a:endParaRPr>
          </a:p>
          <a:p>
            <a:pPr lvl="0"/>
            <a:r>
              <a:rPr lang="es-ES_tradnl" sz="1400" b="1" dirty="0" smtClean="0">
                <a:cs typeface="Calibri" pitchFamily="34" charset="0"/>
              </a:rPr>
              <a:t>Inversiones </a:t>
            </a:r>
            <a:r>
              <a:rPr lang="es-MX" sz="1400" b="1" dirty="0" smtClean="0">
                <a:cs typeface="Calibri" pitchFamily="34" charset="0"/>
              </a:rPr>
              <a:t>de capital </a:t>
            </a:r>
            <a:r>
              <a:rPr lang="es-MX" sz="1400" dirty="0" smtClean="0">
                <a:cs typeface="Calibri" pitchFamily="34" charset="0"/>
              </a:rPr>
              <a:t>(accionistas)</a:t>
            </a:r>
            <a:endParaRPr lang="es-MX" sz="1400" dirty="0"/>
          </a:p>
        </p:txBody>
      </p:sp>
      <p:sp>
        <p:nvSpPr>
          <p:cNvPr id="26" name="Rectángulo 58"/>
          <p:cNvSpPr>
            <a:spLocks/>
          </p:cNvSpPr>
          <p:nvPr/>
        </p:nvSpPr>
        <p:spPr bwMode="auto">
          <a:xfrm>
            <a:off x="590314" y="1143000"/>
            <a:ext cx="2655087" cy="990600"/>
          </a:xfrm>
          <a:prstGeom prst="rect">
            <a:avLst/>
          </a:prstGeom>
          <a:solidFill>
            <a:schemeClr val="accent5">
              <a:lumMod val="20000"/>
              <a:lumOff val="80000"/>
            </a:schemeClr>
          </a:solidFill>
          <a:ln>
            <a:solidFill>
              <a:schemeClr val="accent1"/>
            </a:solidFill>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50000"/>
              </a:lnSpc>
              <a:spcBef>
                <a:spcPct val="0"/>
              </a:spcBef>
              <a:buClrTx/>
              <a:buSzTx/>
              <a:buFontTx/>
              <a:buNone/>
              <a:tabLst/>
            </a:pPr>
            <a:r>
              <a:rPr kumimoji="0" lang="es-MX" sz="1400" b="1" i="0" u="none" strike="noStrike" cap="none" normalizeH="0" baseline="0" dirty="0" smtClean="0">
                <a:ln>
                  <a:noFill/>
                </a:ln>
                <a:solidFill>
                  <a:srgbClr val="000000"/>
                </a:solidFill>
                <a:effectLst/>
              </a:rPr>
              <a:t>ESS Inversionistas </a:t>
            </a:r>
            <a:r>
              <a:rPr lang="es-MX" sz="1200" dirty="0">
                <a:solidFill>
                  <a:srgbClr val="000000"/>
                </a:solidFill>
              </a:rPr>
              <a:t>(</a:t>
            </a:r>
            <a:r>
              <a:rPr kumimoji="0" lang="es-MX" sz="1400" i="0" u="none" strike="noStrike" cap="none" normalizeH="0" baseline="0" dirty="0" smtClean="0">
                <a:ln>
                  <a:noFill/>
                </a:ln>
                <a:solidFill>
                  <a:srgbClr val="000000"/>
                </a:solidFill>
                <a:effectLst/>
              </a:rPr>
              <a:t>accionista</a:t>
            </a:r>
            <a:r>
              <a:rPr lang="es-MX" sz="1200" dirty="0" smtClean="0">
                <a:solidFill>
                  <a:srgbClr val="000000"/>
                </a:solidFill>
              </a:rPr>
              <a:t>)</a:t>
            </a:r>
          </a:p>
          <a:p>
            <a:pPr marL="0" marR="0" lvl="0" indent="0" algn="ctr" defTabSz="914400" rtl="0" eaLnBrk="1" fontAlgn="base" latinLnBrk="0" hangingPunct="1">
              <a:lnSpc>
                <a:spcPct val="150000"/>
              </a:lnSpc>
              <a:spcBef>
                <a:spcPct val="0"/>
              </a:spcBef>
              <a:buClrTx/>
              <a:buSzTx/>
              <a:buFontTx/>
              <a:buNone/>
              <a:tabLst/>
            </a:pPr>
            <a:r>
              <a:rPr lang="es-MX" sz="1200" dirty="0" smtClean="0">
                <a:solidFill>
                  <a:srgbClr val="000000"/>
                </a:solidFill>
              </a:rPr>
              <a:t>________________________________</a:t>
            </a:r>
          </a:p>
          <a:p>
            <a:pPr marL="0" marR="0" lvl="0" indent="0" algn="ctr" defTabSz="914400" rtl="0" eaLnBrk="1" fontAlgn="base" latinLnBrk="0" hangingPunct="1">
              <a:lnSpc>
                <a:spcPct val="150000"/>
              </a:lnSpc>
              <a:spcBef>
                <a:spcPct val="0"/>
              </a:spcBef>
              <a:buClrTx/>
              <a:buSzTx/>
              <a:buFontTx/>
              <a:buNone/>
              <a:tabLst/>
            </a:pPr>
            <a:r>
              <a:rPr kumimoji="0" lang="es-MX" sz="1400" b="1" i="0" u="none" strike="noStrike" cap="none" normalizeH="0" baseline="0" dirty="0" smtClean="0">
                <a:ln>
                  <a:noFill/>
                </a:ln>
                <a:solidFill>
                  <a:srgbClr val="000000"/>
                </a:solidFill>
                <a:effectLst/>
              </a:rPr>
              <a:t>El Vaquero Solidario </a:t>
            </a:r>
            <a:r>
              <a:rPr kumimoji="0" lang="es-MX" sz="1200" i="0" u="none" strike="noStrike" cap="none" normalizeH="0" baseline="0" dirty="0" smtClean="0">
                <a:ln>
                  <a:noFill/>
                </a:ln>
                <a:solidFill>
                  <a:srgbClr val="000000"/>
                </a:solidFill>
                <a:effectLst/>
              </a:rPr>
              <a:t>(accionista)</a:t>
            </a:r>
            <a:endParaRPr kumimoji="0" lang="es-MX" sz="1200" i="0" u="none" strike="noStrike" cap="none" normalizeH="0" baseline="0" dirty="0" smtClean="0">
              <a:ln>
                <a:noFill/>
              </a:ln>
              <a:solidFill>
                <a:schemeClr val="tx1"/>
              </a:solidFill>
              <a:effectLst/>
            </a:endParaRPr>
          </a:p>
        </p:txBody>
      </p:sp>
      <p:sp>
        <p:nvSpPr>
          <p:cNvPr id="28" name="Rectángulo 66"/>
          <p:cNvSpPr>
            <a:spLocks/>
          </p:cNvSpPr>
          <p:nvPr/>
        </p:nvSpPr>
        <p:spPr bwMode="auto">
          <a:xfrm>
            <a:off x="590314" y="4876800"/>
            <a:ext cx="2655087" cy="990600"/>
          </a:xfrm>
          <a:prstGeom prst="rect">
            <a:avLst/>
          </a:prstGeom>
          <a:solidFill>
            <a:schemeClr val="accent5">
              <a:lumMod val="20000"/>
              <a:lumOff val="80000"/>
            </a:schemeClr>
          </a:solidFill>
          <a:ln>
            <a:solidFill>
              <a:schemeClr val="accent1"/>
            </a:solidFill>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spcBef>
                <a:spcPct val="0"/>
              </a:spcBef>
              <a:buClrTx/>
              <a:buSzTx/>
              <a:buFontTx/>
              <a:buNone/>
              <a:tabLst/>
            </a:pPr>
            <a:r>
              <a:rPr kumimoji="0" lang="es-MX" sz="1350" b="1" i="0" u="none" strike="noStrike" cap="none" normalizeH="0" baseline="0" dirty="0" smtClean="0">
                <a:ln>
                  <a:noFill/>
                </a:ln>
                <a:solidFill>
                  <a:srgbClr val="000000"/>
                </a:solidFill>
                <a:effectLst/>
              </a:rPr>
              <a:t>COZ Sociedad</a:t>
            </a:r>
            <a:r>
              <a:rPr lang="es-MX" sz="1350" b="1" dirty="0">
                <a:solidFill>
                  <a:srgbClr val="000000"/>
                </a:solidFill>
              </a:rPr>
              <a:t> </a:t>
            </a:r>
            <a:r>
              <a:rPr kumimoji="0" lang="es-MX" sz="1350" b="1" i="0" u="none" strike="noStrike" cap="none" normalizeH="0" dirty="0" smtClean="0">
                <a:ln>
                  <a:noFill/>
                </a:ln>
                <a:solidFill>
                  <a:srgbClr val="000000"/>
                </a:solidFill>
                <a:effectLst/>
              </a:rPr>
              <a:t>Controladora y Sustentable</a:t>
            </a:r>
            <a:endParaRPr kumimoji="0" lang="es-MX" sz="1350" b="1" i="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50000"/>
              </a:lnSpc>
              <a:spcBef>
                <a:spcPct val="0"/>
              </a:spcBef>
              <a:buClrTx/>
              <a:buSzTx/>
              <a:buFontTx/>
              <a:buNone/>
              <a:tabLst/>
            </a:pPr>
            <a:r>
              <a:rPr kumimoji="0" lang="es-MX" sz="1200" i="0" u="none" strike="noStrike" cap="none" normalizeH="0" baseline="0" dirty="0" smtClean="0">
                <a:ln>
                  <a:noFill/>
                </a:ln>
                <a:solidFill>
                  <a:srgbClr val="000000"/>
                </a:solidFill>
                <a:effectLst/>
              </a:rPr>
              <a:t>Privado México</a:t>
            </a:r>
          </a:p>
          <a:p>
            <a:pPr marL="0" marR="0" lvl="0" indent="0" algn="ctr" defTabSz="914400" rtl="0" eaLnBrk="1" fontAlgn="base" latinLnBrk="0" hangingPunct="1">
              <a:lnSpc>
                <a:spcPct val="150000"/>
              </a:lnSpc>
              <a:spcBef>
                <a:spcPct val="0"/>
              </a:spcBef>
              <a:buClrTx/>
              <a:buSzTx/>
              <a:buFontTx/>
              <a:buNone/>
              <a:tabLst/>
            </a:pPr>
            <a:r>
              <a:rPr lang="es-MX" sz="1200" dirty="0" smtClean="0">
                <a:solidFill>
                  <a:srgbClr val="000000"/>
                </a:solidFill>
              </a:rPr>
              <a:t>(accionista)</a:t>
            </a:r>
            <a:endParaRPr kumimoji="0" lang="es-MX" sz="1200" i="0" u="none" strike="noStrike" cap="none" normalizeH="0" baseline="0" dirty="0" smtClean="0">
              <a:ln>
                <a:noFill/>
              </a:ln>
              <a:solidFill>
                <a:schemeClr val="tx1"/>
              </a:solidFill>
              <a:effectLst/>
            </a:endParaRPr>
          </a:p>
        </p:txBody>
      </p:sp>
      <p:sp>
        <p:nvSpPr>
          <p:cNvPr id="29" name="Rectángulo 67"/>
          <p:cNvSpPr>
            <a:spLocks/>
          </p:cNvSpPr>
          <p:nvPr/>
        </p:nvSpPr>
        <p:spPr bwMode="auto">
          <a:xfrm>
            <a:off x="590314" y="3048000"/>
            <a:ext cx="2655087" cy="914400"/>
          </a:xfrm>
          <a:prstGeom prst="rect">
            <a:avLst/>
          </a:prstGeom>
          <a:solidFill>
            <a:schemeClr val="accent5">
              <a:lumMod val="20000"/>
              <a:lumOff val="80000"/>
            </a:schemeClr>
          </a:solidFill>
          <a:ln>
            <a:solidFill>
              <a:schemeClr val="accent1"/>
            </a:solidFill>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50000"/>
              </a:lnSpc>
              <a:spcBef>
                <a:spcPct val="0"/>
              </a:spcBef>
              <a:buClrTx/>
              <a:buSzTx/>
              <a:buFontTx/>
              <a:buNone/>
              <a:tabLst/>
            </a:pPr>
            <a:r>
              <a:rPr kumimoji="0" lang="es-MX" sz="1400" b="1" i="0" u="none" strike="noStrike" cap="none" normalizeH="0" baseline="0" dirty="0" err="1" smtClean="0">
                <a:ln>
                  <a:noFill/>
                </a:ln>
                <a:solidFill>
                  <a:srgbClr val="000000"/>
                </a:solidFill>
                <a:effectLst/>
              </a:rPr>
              <a:t>Mondragón</a:t>
            </a:r>
            <a:endParaRPr lang="es-MX" sz="1400" b="1" dirty="0" smtClean="0">
              <a:solidFill>
                <a:srgbClr val="000000"/>
              </a:solidFill>
            </a:endParaRPr>
          </a:p>
          <a:p>
            <a:pPr marL="0" marR="0" lvl="0" indent="0" algn="ctr" defTabSz="914400" rtl="0" eaLnBrk="1" fontAlgn="base" latinLnBrk="0" hangingPunct="1">
              <a:lnSpc>
                <a:spcPct val="150000"/>
              </a:lnSpc>
              <a:spcBef>
                <a:spcPct val="0"/>
              </a:spcBef>
              <a:buClrTx/>
              <a:buSzTx/>
              <a:buFontTx/>
              <a:buNone/>
              <a:tabLst/>
            </a:pPr>
            <a:r>
              <a:rPr kumimoji="0" lang="es-MX" sz="1200" i="0" u="none" strike="noStrike" cap="none" normalizeH="0" baseline="0" dirty="0" smtClean="0">
                <a:ln>
                  <a:noFill/>
                </a:ln>
                <a:solidFill>
                  <a:srgbClr val="000000"/>
                </a:solidFill>
                <a:effectLst/>
              </a:rPr>
              <a:t>Ecosol</a:t>
            </a:r>
            <a:r>
              <a:rPr lang="es-MX" sz="1200" dirty="0" smtClean="0">
                <a:solidFill>
                  <a:srgbClr val="000000"/>
                </a:solidFill>
              </a:rPr>
              <a:t>  d</a:t>
            </a:r>
            <a:r>
              <a:rPr kumimoji="0" lang="es-MX" sz="1200" i="0" u="none" strike="noStrike" cap="none" normalizeH="0" baseline="0" dirty="0" smtClean="0">
                <a:ln>
                  <a:noFill/>
                </a:ln>
                <a:solidFill>
                  <a:srgbClr val="000000"/>
                </a:solidFill>
                <a:effectLst/>
              </a:rPr>
              <a:t>e España</a:t>
            </a:r>
          </a:p>
          <a:p>
            <a:pPr marL="0" marR="0" lvl="0" indent="0" algn="ctr" defTabSz="914400" rtl="0" eaLnBrk="1" fontAlgn="base" latinLnBrk="0" hangingPunct="1">
              <a:lnSpc>
                <a:spcPct val="150000"/>
              </a:lnSpc>
              <a:spcBef>
                <a:spcPct val="0"/>
              </a:spcBef>
              <a:buClrTx/>
              <a:buSzTx/>
              <a:buFontTx/>
              <a:buNone/>
              <a:tabLst/>
            </a:pPr>
            <a:r>
              <a:rPr lang="es-MX" sz="1200" dirty="0" smtClean="0">
                <a:solidFill>
                  <a:srgbClr val="000000"/>
                </a:solidFill>
              </a:rPr>
              <a:t>(accionista)</a:t>
            </a:r>
            <a:endParaRPr kumimoji="0" lang="es-MX" sz="1200" i="0" u="none" strike="noStrike" cap="none" normalizeH="0" baseline="0" dirty="0" smtClean="0">
              <a:ln>
                <a:noFill/>
              </a:ln>
              <a:solidFill>
                <a:schemeClr val="tx1"/>
              </a:solidFill>
              <a:effectLst/>
            </a:endParaRPr>
          </a:p>
        </p:txBody>
      </p:sp>
      <p:sp>
        <p:nvSpPr>
          <p:cNvPr id="30" name="Rectángulo 73"/>
          <p:cNvSpPr>
            <a:spLocks/>
          </p:cNvSpPr>
          <p:nvPr/>
        </p:nvSpPr>
        <p:spPr bwMode="auto">
          <a:xfrm>
            <a:off x="590314" y="2133600"/>
            <a:ext cx="2655087" cy="930560"/>
          </a:xfrm>
          <a:prstGeom prst="rect">
            <a:avLst/>
          </a:prstGeom>
          <a:solidFill>
            <a:schemeClr val="accent5">
              <a:lumMod val="20000"/>
              <a:lumOff val="80000"/>
            </a:schemeClr>
          </a:solidFill>
          <a:ln>
            <a:solidFill>
              <a:schemeClr val="accent1"/>
            </a:solidFill>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50000"/>
              </a:lnSpc>
              <a:spcBef>
                <a:spcPct val="0"/>
              </a:spcBef>
              <a:buClrTx/>
              <a:buSzTx/>
              <a:buFontTx/>
              <a:buNone/>
              <a:tabLst/>
            </a:pPr>
            <a:r>
              <a:rPr kumimoji="0" lang="es-MX" sz="1400" b="1" i="0" u="none" strike="noStrike" cap="none" normalizeH="0" baseline="0" dirty="0" smtClean="0">
                <a:ln>
                  <a:noFill/>
                </a:ln>
                <a:solidFill>
                  <a:srgbClr val="000000"/>
                </a:solidFill>
                <a:effectLst/>
              </a:rPr>
              <a:t>DSI / Filaction</a:t>
            </a:r>
          </a:p>
          <a:p>
            <a:pPr marL="0" marR="0" lvl="0" indent="0" algn="ctr" defTabSz="914400" rtl="0" eaLnBrk="1" fontAlgn="base" latinLnBrk="0" hangingPunct="1">
              <a:lnSpc>
                <a:spcPct val="150000"/>
              </a:lnSpc>
              <a:spcBef>
                <a:spcPct val="0"/>
              </a:spcBef>
              <a:buClrTx/>
              <a:buSzTx/>
              <a:buFontTx/>
              <a:buNone/>
              <a:tabLst/>
            </a:pPr>
            <a:r>
              <a:rPr kumimoji="0" lang="es-MX" sz="1200" i="0" u="none" strike="noStrike" cap="none" normalizeH="0" baseline="0" dirty="0" smtClean="0">
                <a:ln>
                  <a:noFill/>
                </a:ln>
                <a:solidFill>
                  <a:srgbClr val="000000"/>
                </a:solidFill>
                <a:effectLst/>
              </a:rPr>
              <a:t>Ecosol de Quebec</a:t>
            </a:r>
          </a:p>
          <a:p>
            <a:pPr marL="0" marR="0" lvl="0" indent="0" algn="ctr" defTabSz="914400" rtl="0" eaLnBrk="1" fontAlgn="base" latinLnBrk="0" hangingPunct="1">
              <a:lnSpc>
                <a:spcPct val="150000"/>
              </a:lnSpc>
              <a:spcBef>
                <a:spcPct val="0"/>
              </a:spcBef>
              <a:buClrTx/>
              <a:buSzTx/>
              <a:buFontTx/>
              <a:buNone/>
              <a:tabLst/>
            </a:pPr>
            <a:r>
              <a:rPr lang="es-MX" sz="1200" dirty="0" smtClean="0">
                <a:solidFill>
                  <a:srgbClr val="000000"/>
                </a:solidFill>
              </a:rPr>
              <a:t>(accionista)</a:t>
            </a:r>
            <a:endParaRPr kumimoji="0" lang="es-MX" sz="1200" i="0" u="none" strike="noStrike" cap="none" normalizeH="0" baseline="0" dirty="0" smtClean="0">
              <a:ln>
                <a:noFill/>
              </a:ln>
              <a:solidFill>
                <a:schemeClr val="tx1"/>
              </a:solidFill>
              <a:effectLst/>
            </a:endParaRPr>
          </a:p>
        </p:txBody>
      </p:sp>
      <p:sp>
        <p:nvSpPr>
          <p:cNvPr id="33" name="Rectángulo 59"/>
          <p:cNvSpPr>
            <a:spLocks/>
          </p:cNvSpPr>
          <p:nvPr/>
        </p:nvSpPr>
        <p:spPr bwMode="auto">
          <a:xfrm>
            <a:off x="590314" y="3962400"/>
            <a:ext cx="2655087" cy="914400"/>
          </a:xfrm>
          <a:prstGeom prst="rect">
            <a:avLst/>
          </a:prstGeom>
          <a:solidFill>
            <a:schemeClr val="accent5">
              <a:lumMod val="20000"/>
              <a:lumOff val="80000"/>
            </a:schemeClr>
          </a:solidFill>
          <a:ln>
            <a:solidFill>
              <a:schemeClr val="accent1"/>
            </a:solidFill>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50000"/>
              </a:lnSpc>
              <a:spcBef>
                <a:spcPct val="0"/>
              </a:spcBef>
              <a:buClrTx/>
              <a:buSzTx/>
              <a:buFontTx/>
              <a:buNone/>
              <a:tabLst/>
            </a:pPr>
            <a:r>
              <a:rPr lang="es-MX" sz="1400" b="1" dirty="0" smtClean="0">
                <a:solidFill>
                  <a:srgbClr val="000000"/>
                </a:solidFill>
              </a:rPr>
              <a:t>Gredos San Diego</a:t>
            </a:r>
            <a:endParaRPr kumimoji="0" lang="es-MX" sz="1400" b="1" i="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50000"/>
              </a:lnSpc>
              <a:spcBef>
                <a:spcPct val="0"/>
              </a:spcBef>
              <a:buClrTx/>
              <a:buSzTx/>
              <a:buFontTx/>
              <a:buNone/>
              <a:tabLst/>
            </a:pPr>
            <a:r>
              <a:rPr kumimoji="0" lang="es-MX" sz="1200" i="0" u="none" strike="noStrike" cap="none" normalizeH="0" baseline="0" dirty="0" smtClean="0">
                <a:ln>
                  <a:noFill/>
                </a:ln>
                <a:solidFill>
                  <a:srgbClr val="000000"/>
                </a:solidFill>
                <a:effectLst/>
              </a:rPr>
              <a:t>Ecosol de España</a:t>
            </a:r>
          </a:p>
          <a:p>
            <a:pPr marL="0" marR="0" lvl="0" indent="0" algn="ctr" defTabSz="914400" rtl="0" eaLnBrk="1" fontAlgn="base" latinLnBrk="0" hangingPunct="1">
              <a:lnSpc>
                <a:spcPct val="150000"/>
              </a:lnSpc>
              <a:spcBef>
                <a:spcPct val="0"/>
              </a:spcBef>
              <a:buClrTx/>
              <a:buSzTx/>
              <a:buFontTx/>
              <a:buNone/>
              <a:tabLst/>
            </a:pPr>
            <a:r>
              <a:rPr lang="es-MX" sz="1200" dirty="0" smtClean="0">
                <a:solidFill>
                  <a:srgbClr val="000000"/>
                </a:solidFill>
              </a:rPr>
              <a:t>(accionista)</a:t>
            </a:r>
            <a:endParaRPr kumimoji="0" lang="es-MX" sz="1200" i="0" u="none" strike="noStrike" cap="none" normalizeH="0" baseline="0" dirty="0" smtClean="0">
              <a:ln>
                <a:noFill/>
              </a:ln>
              <a:solidFill>
                <a:schemeClr val="tx1"/>
              </a:solidFill>
              <a:effectLst/>
            </a:endParaRPr>
          </a:p>
        </p:txBody>
      </p:sp>
      <p:sp>
        <p:nvSpPr>
          <p:cNvPr id="19" name="Rectángulo 66"/>
          <p:cNvSpPr>
            <a:spLocks/>
          </p:cNvSpPr>
          <p:nvPr/>
        </p:nvSpPr>
        <p:spPr bwMode="auto">
          <a:xfrm>
            <a:off x="609600" y="5867400"/>
            <a:ext cx="2655087" cy="762000"/>
          </a:xfrm>
          <a:prstGeom prst="rect">
            <a:avLst/>
          </a:prstGeom>
          <a:solidFill>
            <a:schemeClr val="accent5">
              <a:lumMod val="20000"/>
              <a:lumOff val="80000"/>
            </a:schemeClr>
          </a:solidFill>
          <a:ln>
            <a:solidFill>
              <a:schemeClr val="accent1"/>
            </a:solidFill>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spcBef>
                <a:spcPct val="0"/>
              </a:spcBef>
              <a:buClrTx/>
              <a:buSzTx/>
              <a:buFontTx/>
              <a:buNone/>
              <a:tabLst/>
            </a:pPr>
            <a:r>
              <a:rPr kumimoji="0" lang="es-MX" sz="1350" b="1" i="0" u="none" strike="noStrike" cap="none" normalizeH="0" baseline="0" dirty="0" smtClean="0">
                <a:ln>
                  <a:noFill/>
                </a:ln>
                <a:solidFill>
                  <a:srgbClr val="000000"/>
                </a:solidFill>
                <a:effectLst/>
              </a:rPr>
              <a:t>Alia Capital Partners</a:t>
            </a:r>
            <a:endParaRPr kumimoji="0" lang="es-MX" sz="1350" b="1" i="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50000"/>
              </a:lnSpc>
              <a:spcBef>
                <a:spcPct val="0"/>
              </a:spcBef>
              <a:buClrTx/>
              <a:buSzTx/>
              <a:buFontTx/>
              <a:buNone/>
              <a:tabLst/>
            </a:pPr>
            <a:r>
              <a:rPr kumimoji="0" lang="es-MX" sz="1200" i="0" u="none" strike="noStrike" cap="none" normalizeH="0" baseline="0" dirty="0" smtClean="0">
                <a:ln>
                  <a:noFill/>
                </a:ln>
                <a:solidFill>
                  <a:srgbClr val="000000"/>
                </a:solidFill>
                <a:effectLst/>
              </a:rPr>
              <a:t>Especialista en Fondos de Capital</a:t>
            </a:r>
          </a:p>
        </p:txBody>
      </p:sp>
      <p:sp>
        <p:nvSpPr>
          <p:cNvPr id="20" name="19 CuadroTexto"/>
          <p:cNvSpPr txBox="1"/>
          <p:nvPr/>
        </p:nvSpPr>
        <p:spPr>
          <a:xfrm>
            <a:off x="7143768" y="65355"/>
            <a:ext cx="1928794" cy="400110"/>
          </a:xfrm>
          <a:prstGeom prst="rect">
            <a:avLst/>
          </a:prstGeom>
          <a:noFill/>
        </p:spPr>
        <p:txBody>
          <a:bodyPr wrap="square" rtlCol="0">
            <a:spAutoFit/>
          </a:bodyPr>
          <a:lstStyle/>
          <a:p>
            <a:pPr algn="r"/>
            <a:r>
              <a:rPr lang="es-ES" sz="2000" b="1" dirty="0" smtClean="0">
                <a:solidFill>
                  <a:schemeClr val="tx2">
                    <a:lumMod val="75000"/>
                  </a:schemeClr>
                </a:solidFill>
                <a:latin typeface="Calibri" pitchFamily="34" charset="0"/>
              </a:rPr>
              <a:t>FIDES ECOSOL</a:t>
            </a:r>
            <a:endParaRPr lang="es-ES" sz="2000" b="1" dirty="0">
              <a:solidFill>
                <a:schemeClr val="tx2">
                  <a:lumMod val="75000"/>
                </a:schemeClr>
              </a:solidFill>
              <a:latin typeface="Calibri" pitchFamily="34" charset="0"/>
            </a:endParaRPr>
          </a:p>
        </p:txBody>
      </p:sp>
      <p:sp>
        <p:nvSpPr>
          <p:cNvPr id="25" name="23 CuadroTexto"/>
          <p:cNvSpPr txBox="1"/>
          <p:nvPr/>
        </p:nvSpPr>
        <p:spPr>
          <a:xfrm>
            <a:off x="357158" y="681319"/>
            <a:ext cx="3286148" cy="400110"/>
          </a:xfrm>
          <a:prstGeom prst="rect">
            <a:avLst/>
          </a:prstGeom>
          <a:noFill/>
        </p:spPr>
        <p:txBody>
          <a:bodyPr wrap="square" rtlCol="0">
            <a:spAutoFit/>
          </a:bodyPr>
          <a:lstStyle/>
          <a:p>
            <a:pPr fontAlgn="auto">
              <a:spcBef>
                <a:spcPct val="20000"/>
              </a:spcBef>
              <a:spcAft>
                <a:spcPts val="0"/>
              </a:spcAft>
              <a:defRPr/>
            </a:pPr>
            <a:r>
              <a:rPr lang="es-MX" sz="2000" b="1" dirty="0" smtClean="0">
                <a:latin typeface="Calibri" pitchFamily="34" charset="0"/>
              </a:rPr>
              <a:t>I. La empresa: participantes</a:t>
            </a:r>
            <a:endParaRPr lang="es-MX" sz="2000" b="1" dirty="0">
              <a:latin typeface="Calibri" pitchFamily="34" charset="0"/>
            </a:endParaRPr>
          </a:p>
        </p:txBody>
      </p:sp>
      <p:sp>
        <p:nvSpPr>
          <p:cNvPr id="27" name="1 Marcador de pie de página"/>
          <p:cNvSpPr txBox="1">
            <a:spLocks/>
          </p:cNvSpPr>
          <p:nvPr/>
        </p:nvSpPr>
        <p:spPr>
          <a:xfrm>
            <a:off x="0" y="6686524"/>
            <a:ext cx="5364120" cy="171476"/>
          </a:xfrm>
          <a:prstGeom prst="rect">
            <a:avLst/>
          </a:prstGeom>
        </p:spPr>
        <p:txBody>
          <a:bodyPr vert="horz" lIns="45720" rIns="45720" bIns="0" rtlCol="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smtClean="0">
                <a:ln>
                  <a:noFill/>
                </a:ln>
                <a:solidFill>
                  <a:schemeClr val="tx1">
                    <a:tint val="95000"/>
                  </a:schemeClr>
                </a:solidFill>
                <a:effectLst/>
                <a:uLnTx/>
                <a:uFillTx/>
                <a:latin typeface="+mn-lt"/>
                <a:ea typeface="+mn-ea"/>
                <a:cs typeface="+mn-cs"/>
              </a:rPr>
              <a:t>Prohibido cualquier tipo de reproducción y/o distribución.</a:t>
            </a:r>
            <a:endParaRPr kumimoji="0" lang="es-ES" sz="8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extLst>
      <p:ext uri="{BB962C8B-B14F-4D97-AF65-F5344CB8AC3E}">
        <p14:creationId xmlns:p14="http://schemas.microsoft.com/office/powerpoint/2010/main" val="25873124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4 Grupo"/>
          <p:cNvGrpSpPr/>
          <p:nvPr/>
        </p:nvGrpSpPr>
        <p:grpSpPr>
          <a:xfrm>
            <a:off x="8782048" y="6496048"/>
            <a:ext cx="361952" cy="361952"/>
            <a:chOff x="8782048" y="6496048"/>
            <a:chExt cx="361952" cy="361952"/>
          </a:xfrm>
        </p:grpSpPr>
        <p:sp>
          <p:nvSpPr>
            <p:cNvPr id="10" name="9 Rectángulo"/>
            <p:cNvSpPr/>
            <p:nvPr/>
          </p:nvSpPr>
          <p:spPr>
            <a:xfrm>
              <a:off x="8782048" y="6496048"/>
              <a:ext cx="361952" cy="28907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8782048" y="6799605"/>
              <a:ext cx="361952" cy="5839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13" name="12 CuadroTexto"/>
          <p:cNvSpPr txBox="1"/>
          <p:nvPr/>
        </p:nvSpPr>
        <p:spPr>
          <a:xfrm>
            <a:off x="8837829" y="6517477"/>
            <a:ext cx="249663" cy="246221"/>
          </a:xfrm>
          <a:prstGeom prst="rect">
            <a:avLst/>
          </a:prstGeom>
          <a:noFill/>
        </p:spPr>
        <p:txBody>
          <a:bodyPr wrap="none" rtlCol="0">
            <a:spAutoFit/>
          </a:bodyPr>
          <a:lstStyle/>
          <a:p>
            <a:fld id="{2037B201-9BC2-5245-84CA-E7404A3F48F8}" type="slidenum">
              <a:rPr lang="es-MX" sz="1000" smtClean="0">
                <a:solidFill>
                  <a:schemeClr val="bg1"/>
                </a:solidFill>
                <a:latin typeface="Calibri" pitchFamily="34" charset="0"/>
              </a:rPr>
              <a:pPr/>
              <a:t>6</a:t>
            </a:fld>
            <a:endParaRPr lang="es-ES" sz="1000" dirty="0">
              <a:solidFill>
                <a:schemeClr val="bg1"/>
              </a:solidFill>
              <a:latin typeface="Calibri" pitchFamily="34" charset="0"/>
            </a:endParaRPr>
          </a:p>
        </p:txBody>
      </p:sp>
      <p:grpSp>
        <p:nvGrpSpPr>
          <p:cNvPr id="5" name="14 Grupo"/>
          <p:cNvGrpSpPr/>
          <p:nvPr/>
        </p:nvGrpSpPr>
        <p:grpSpPr>
          <a:xfrm>
            <a:off x="0" y="0"/>
            <a:ext cx="7358082" cy="500042"/>
            <a:chOff x="0" y="0"/>
            <a:chExt cx="9144000" cy="500042"/>
          </a:xfrm>
        </p:grpSpPr>
        <p:sp>
          <p:nvSpPr>
            <p:cNvPr id="27" name="26 Rectángulo"/>
            <p:cNvSpPr/>
            <p:nvPr/>
          </p:nvSpPr>
          <p:spPr>
            <a:xfrm>
              <a:off x="0" y="0"/>
              <a:ext cx="9144000" cy="50004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8" name="27 Conector recto"/>
            <p:cNvCxnSpPr/>
            <p:nvPr/>
          </p:nvCxnSpPr>
          <p:spPr>
            <a:xfrm>
              <a:off x="0" y="355578"/>
              <a:ext cx="914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8" name="17 CuadroTexto"/>
          <p:cNvSpPr txBox="1"/>
          <p:nvPr/>
        </p:nvSpPr>
        <p:spPr>
          <a:xfrm>
            <a:off x="155954" y="508610"/>
            <a:ext cx="6072230" cy="400110"/>
          </a:xfrm>
          <a:prstGeom prst="rect">
            <a:avLst/>
          </a:prstGeom>
          <a:noFill/>
        </p:spPr>
        <p:txBody>
          <a:bodyPr wrap="square" rtlCol="0">
            <a:spAutoFit/>
          </a:bodyPr>
          <a:lstStyle/>
          <a:p>
            <a:r>
              <a:rPr lang="es-MX" sz="2000" b="1" dirty="0" smtClean="0">
                <a:latin typeface="Calibri" pitchFamily="34" charset="0"/>
              </a:rPr>
              <a:t>II. La industria</a:t>
            </a:r>
          </a:p>
        </p:txBody>
      </p:sp>
      <p:sp>
        <p:nvSpPr>
          <p:cNvPr id="23" name="Rectángulo 22"/>
          <p:cNvSpPr/>
          <p:nvPr/>
        </p:nvSpPr>
        <p:spPr>
          <a:xfrm>
            <a:off x="152400" y="1137822"/>
            <a:ext cx="4114800" cy="5478423"/>
          </a:xfrm>
          <a:prstGeom prst="rect">
            <a:avLst/>
          </a:prstGeom>
          <a:solidFill>
            <a:srgbClr val="EAEAEA"/>
          </a:solidFill>
          <a:ln>
            <a:solidFill>
              <a:schemeClr val="tx2">
                <a:lumMod val="50000"/>
              </a:schemeClr>
            </a:solidFill>
          </a:ln>
        </p:spPr>
        <p:style>
          <a:lnRef idx="1">
            <a:schemeClr val="accent2"/>
          </a:lnRef>
          <a:fillRef idx="2">
            <a:schemeClr val="accent2"/>
          </a:fillRef>
          <a:effectRef idx="1">
            <a:schemeClr val="accent2"/>
          </a:effectRef>
          <a:fontRef idx="minor">
            <a:schemeClr val="dk1"/>
          </a:fontRef>
        </p:style>
        <p:txBody>
          <a:bodyPr wrap="square">
            <a:spAutoFit/>
          </a:bodyPr>
          <a:lstStyle/>
          <a:p>
            <a:r>
              <a:rPr lang="es-ES" sz="1400" b="1" dirty="0" smtClean="0"/>
              <a:t>Capital privado en México:</a:t>
            </a:r>
          </a:p>
          <a:p>
            <a:endParaRPr lang="es-ES" sz="1400" dirty="0" smtClean="0"/>
          </a:p>
          <a:p>
            <a:pPr marL="228600" indent="-228600">
              <a:buAutoNum type="arabicPeriod"/>
            </a:pPr>
            <a:r>
              <a:rPr lang="es-ES" sz="1400" dirty="0" smtClean="0"/>
              <a:t>La industria está en crecimiento, pero es incipiente.</a:t>
            </a:r>
          </a:p>
          <a:p>
            <a:endParaRPr lang="es-ES" sz="1400" dirty="0" smtClean="0"/>
          </a:p>
          <a:p>
            <a:pPr marL="228600" indent="-228600">
              <a:buAutoNum type="arabicPeriod"/>
            </a:pPr>
            <a:r>
              <a:rPr lang="es-ES" sz="1400" dirty="0" smtClean="0"/>
              <a:t>Los f</a:t>
            </a:r>
            <a:r>
              <a:rPr lang="es-ES_tradnl" sz="1400" dirty="0" err="1" smtClean="0"/>
              <a:t>ondos</a:t>
            </a:r>
            <a:r>
              <a:rPr lang="es-ES_tradnl" sz="1400" dirty="0" smtClean="0"/>
              <a:t> de capital privado con operaciones en México, han levantado US$14,939 millones de 2000 a 2012.</a:t>
            </a:r>
            <a:endParaRPr lang="es-ES" sz="1400" dirty="0" smtClean="0"/>
          </a:p>
          <a:p>
            <a:endParaRPr lang="es-ES" sz="1400" dirty="0" smtClean="0"/>
          </a:p>
          <a:p>
            <a:pPr marL="228600" indent="-228600">
              <a:buAutoNum type="arabicPeriod"/>
            </a:pPr>
            <a:r>
              <a:rPr lang="es-ES_tradnl" sz="1400" dirty="0" smtClean="0"/>
              <a:t>Las inversiones que los fondos realizan en México, van destinadas en su mayoría a medianas y pequeñas empresas que han tenido acceso limitado al financiamiento de la banca, lo que les abre una importante ventana de oportunidad para financiar su crecimiento. </a:t>
            </a:r>
            <a:r>
              <a:rPr lang="es-ES" sz="1400" dirty="0" smtClean="0"/>
              <a:t>.</a:t>
            </a:r>
            <a:endParaRPr lang="es-ES" sz="1400" dirty="0"/>
          </a:p>
          <a:p>
            <a:endParaRPr lang="es-ES" sz="1400" dirty="0" smtClean="0"/>
          </a:p>
          <a:p>
            <a:pPr marL="228600" indent="-228600">
              <a:buAutoNum type="arabicPeriod"/>
            </a:pPr>
            <a:r>
              <a:rPr lang="es-ES" sz="1400" dirty="0" smtClean="0"/>
              <a:t>Apenas existen 2 o 3 fondos que desde diversos enfoques tienen como objetivo el impacto social.</a:t>
            </a:r>
            <a:endParaRPr lang="es-ES" sz="1400" dirty="0"/>
          </a:p>
          <a:p>
            <a:pPr marL="228600" indent="-228600">
              <a:buAutoNum type="arabicPeriod"/>
            </a:pPr>
            <a:endParaRPr lang="es-ES" sz="1400" dirty="0" smtClean="0"/>
          </a:p>
          <a:p>
            <a:pPr marL="228600" indent="-228600">
              <a:buAutoNum type="arabicPeriod"/>
            </a:pPr>
            <a:r>
              <a:rPr lang="es-ES" sz="1400" dirty="0" smtClean="0"/>
              <a:t>Hay 15 administradores de fondos para capital emprendedor.</a:t>
            </a:r>
          </a:p>
          <a:p>
            <a:pPr marL="228600" indent="-228600">
              <a:buFontTx/>
              <a:buAutoNum type="arabicPeriod"/>
            </a:pPr>
            <a:endParaRPr lang="es-ES" sz="1400" dirty="0" smtClean="0"/>
          </a:p>
          <a:p>
            <a:pPr marL="228600" indent="-228600">
              <a:buFontTx/>
              <a:buAutoNum type="arabicPeriod"/>
            </a:pPr>
            <a:r>
              <a:rPr lang="es-ES" sz="1400" dirty="0" smtClean="0"/>
              <a:t>Hay 27 administradores de fondos para capital privado (crecimiento y consolidación).</a:t>
            </a:r>
          </a:p>
          <a:p>
            <a:pPr marL="228600" indent="-228600">
              <a:buFontTx/>
              <a:buAutoNum type="arabicPeriod"/>
            </a:pPr>
            <a:endParaRPr lang="es-ES" sz="1400" dirty="0" smtClean="0"/>
          </a:p>
        </p:txBody>
      </p:sp>
      <p:sp>
        <p:nvSpPr>
          <p:cNvPr id="3" name="Rectángulo 2"/>
          <p:cNvSpPr/>
          <p:nvPr/>
        </p:nvSpPr>
        <p:spPr>
          <a:xfrm>
            <a:off x="4311080" y="2307610"/>
            <a:ext cx="4680520" cy="332398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s-MX" sz="1400" b="1" dirty="0" smtClean="0"/>
              <a:t>Las empresas de la economía social y el desarrollo incluyente pueden beneficiarse de las ventajas del capital privado: apoyo con capital a las empresas con potencial para fortalecer sus ventajas competitivas y atender sus áreas de oportunidad (en términos financieros, operativos e institucionales). </a:t>
            </a:r>
            <a:endParaRPr lang="es-ES_tradnl" sz="1400" b="1" dirty="0"/>
          </a:p>
          <a:p>
            <a:r>
              <a:rPr lang="es-MX" sz="1400" dirty="0" smtClean="0"/>
              <a:t> </a:t>
            </a:r>
          </a:p>
          <a:p>
            <a:r>
              <a:rPr lang="es-ES_tradnl" sz="1400" dirty="0" smtClean="0"/>
              <a:t>Los fondos de capital también crean externalidades positivas que benefician a la sociedad. Apoyan al crecimiento y profesionalización de las empresas, fomentan el desarrollo de sectores prioritarios para la economía, soportan la creación de empleos bien remunerados, transparentan el pago de impuestos de las empresas en las que invierten, etc. Algunas de estas ventajas son potenciadas en el caso de las empresas de la economía social y el desarrollo incluyente.</a:t>
            </a:r>
            <a:endParaRPr lang="es-ES_tradnl" sz="1400" dirty="0"/>
          </a:p>
        </p:txBody>
      </p:sp>
      <p:sp>
        <p:nvSpPr>
          <p:cNvPr id="14" name="13 CuadroTexto"/>
          <p:cNvSpPr txBox="1"/>
          <p:nvPr/>
        </p:nvSpPr>
        <p:spPr>
          <a:xfrm>
            <a:off x="7143768" y="65355"/>
            <a:ext cx="1928794" cy="400110"/>
          </a:xfrm>
          <a:prstGeom prst="rect">
            <a:avLst/>
          </a:prstGeom>
          <a:noFill/>
        </p:spPr>
        <p:txBody>
          <a:bodyPr wrap="square" rtlCol="0">
            <a:spAutoFit/>
          </a:bodyPr>
          <a:lstStyle/>
          <a:p>
            <a:pPr algn="r"/>
            <a:r>
              <a:rPr lang="es-ES" sz="2000" b="1" dirty="0" smtClean="0">
                <a:solidFill>
                  <a:schemeClr val="tx2">
                    <a:lumMod val="75000"/>
                  </a:schemeClr>
                </a:solidFill>
                <a:latin typeface="Calibri" pitchFamily="34" charset="0"/>
              </a:rPr>
              <a:t>FIDES ECOSOL</a:t>
            </a:r>
            <a:endParaRPr lang="es-ES" sz="2000" b="1" dirty="0">
              <a:solidFill>
                <a:schemeClr val="tx2">
                  <a:lumMod val="75000"/>
                </a:schemeClr>
              </a:solidFill>
              <a:latin typeface="Calibri" pitchFamily="34" charset="0"/>
            </a:endParaRPr>
          </a:p>
        </p:txBody>
      </p:sp>
      <p:sp>
        <p:nvSpPr>
          <p:cNvPr id="15" name="1 Marcador de pie de página"/>
          <p:cNvSpPr txBox="1">
            <a:spLocks/>
          </p:cNvSpPr>
          <p:nvPr/>
        </p:nvSpPr>
        <p:spPr>
          <a:xfrm>
            <a:off x="0" y="6686524"/>
            <a:ext cx="5364120" cy="171476"/>
          </a:xfrm>
          <a:prstGeom prst="rect">
            <a:avLst/>
          </a:prstGeom>
        </p:spPr>
        <p:txBody>
          <a:bodyPr vert="horz" lIns="45720" rIns="45720" bIns="0" rtlCol="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smtClean="0">
                <a:ln>
                  <a:noFill/>
                </a:ln>
                <a:solidFill>
                  <a:schemeClr val="tx1">
                    <a:tint val="95000"/>
                  </a:schemeClr>
                </a:solidFill>
                <a:effectLst/>
                <a:uLnTx/>
                <a:uFillTx/>
                <a:latin typeface="+mn-lt"/>
                <a:ea typeface="+mn-ea"/>
                <a:cs typeface="+mn-cs"/>
              </a:rPr>
              <a:t>Prohibido cualquier tipo de reproducción y/o distribución.</a:t>
            </a:r>
            <a:endParaRPr kumimoji="0" lang="es-ES" sz="8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extLst>
      <p:ext uri="{BB962C8B-B14F-4D97-AF65-F5344CB8AC3E}">
        <p14:creationId xmlns:p14="http://schemas.microsoft.com/office/powerpoint/2010/main" val="19563246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4 Grupo"/>
          <p:cNvGrpSpPr/>
          <p:nvPr/>
        </p:nvGrpSpPr>
        <p:grpSpPr>
          <a:xfrm>
            <a:off x="8782048" y="6496048"/>
            <a:ext cx="361952" cy="361952"/>
            <a:chOff x="8782048" y="6496048"/>
            <a:chExt cx="361952" cy="361952"/>
          </a:xfrm>
        </p:grpSpPr>
        <p:sp>
          <p:nvSpPr>
            <p:cNvPr id="10" name="9 Rectángulo"/>
            <p:cNvSpPr/>
            <p:nvPr/>
          </p:nvSpPr>
          <p:spPr>
            <a:xfrm>
              <a:off x="8782048" y="6496048"/>
              <a:ext cx="361952" cy="28907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8782048" y="6799605"/>
              <a:ext cx="361952" cy="5839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13" name="12 CuadroTexto"/>
          <p:cNvSpPr txBox="1"/>
          <p:nvPr/>
        </p:nvSpPr>
        <p:spPr>
          <a:xfrm>
            <a:off x="8793845" y="6517477"/>
            <a:ext cx="314659" cy="246221"/>
          </a:xfrm>
          <a:prstGeom prst="rect">
            <a:avLst/>
          </a:prstGeom>
          <a:noFill/>
        </p:spPr>
        <p:txBody>
          <a:bodyPr wrap="none" rtlCol="0">
            <a:spAutoFit/>
          </a:bodyPr>
          <a:lstStyle/>
          <a:p>
            <a:pPr algn="ctr"/>
            <a:fld id="{0D6244AC-5B4C-C143-B889-CF4664850737}" type="slidenum">
              <a:rPr lang="es-MX" sz="1000" smtClean="0">
                <a:solidFill>
                  <a:schemeClr val="bg1"/>
                </a:solidFill>
                <a:latin typeface="Calibri" pitchFamily="34" charset="0"/>
              </a:rPr>
              <a:pPr algn="ctr"/>
              <a:t>7</a:t>
            </a:fld>
            <a:endParaRPr lang="es-ES" sz="1000" dirty="0">
              <a:solidFill>
                <a:schemeClr val="bg1"/>
              </a:solidFill>
              <a:latin typeface="Calibri" pitchFamily="34" charset="0"/>
            </a:endParaRPr>
          </a:p>
        </p:txBody>
      </p:sp>
      <p:grpSp>
        <p:nvGrpSpPr>
          <p:cNvPr id="3" name="14 Grupo"/>
          <p:cNvGrpSpPr/>
          <p:nvPr/>
        </p:nvGrpSpPr>
        <p:grpSpPr>
          <a:xfrm>
            <a:off x="0" y="0"/>
            <a:ext cx="7358082" cy="500042"/>
            <a:chOff x="0" y="0"/>
            <a:chExt cx="9144000" cy="500042"/>
          </a:xfrm>
        </p:grpSpPr>
        <p:sp>
          <p:nvSpPr>
            <p:cNvPr id="23" name="22 Rectángulo"/>
            <p:cNvSpPr/>
            <p:nvPr/>
          </p:nvSpPr>
          <p:spPr>
            <a:xfrm>
              <a:off x="0" y="0"/>
              <a:ext cx="9144000" cy="50004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4" name="23 Conector recto"/>
            <p:cNvCxnSpPr/>
            <p:nvPr/>
          </p:nvCxnSpPr>
          <p:spPr>
            <a:xfrm>
              <a:off x="0" y="355578"/>
              <a:ext cx="914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8" name="17 CuadroTexto"/>
          <p:cNvSpPr txBox="1"/>
          <p:nvPr/>
        </p:nvSpPr>
        <p:spPr>
          <a:xfrm>
            <a:off x="179512" y="620688"/>
            <a:ext cx="7262842" cy="400110"/>
          </a:xfrm>
          <a:prstGeom prst="rect">
            <a:avLst/>
          </a:prstGeom>
          <a:noFill/>
        </p:spPr>
        <p:txBody>
          <a:bodyPr wrap="square" rtlCol="0">
            <a:spAutoFit/>
          </a:bodyPr>
          <a:lstStyle/>
          <a:p>
            <a:pPr fontAlgn="auto">
              <a:spcBef>
                <a:spcPct val="20000"/>
              </a:spcBef>
              <a:spcAft>
                <a:spcPts val="0"/>
              </a:spcAft>
              <a:defRPr/>
            </a:pPr>
            <a:r>
              <a:rPr lang="es-MX" sz="2000" b="1" dirty="0" smtClean="0">
                <a:latin typeface="Calibri" pitchFamily="34" charset="0"/>
              </a:rPr>
              <a:t>III. Servicios </a:t>
            </a:r>
            <a:endParaRPr lang="es-MX" sz="2000" b="1" dirty="0">
              <a:latin typeface="Calibri" pitchFamily="34" charset="0"/>
            </a:endParaRPr>
          </a:p>
        </p:txBody>
      </p:sp>
      <p:graphicFrame>
        <p:nvGraphicFramePr>
          <p:cNvPr id="19" name="Tabla 18"/>
          <p:cNvGraphicFramePr>
            <a:graphicFrameLocks noGrp="1"/>
          </p:cNvGraphicFramePr>
          <p:nvPr>
            <p:extLst>
              <p:ext uri="{D42A27DB-BD31-4B8C-83A1-F6EECF244321}">
                <p14:modId xmlns:p14="http://schemas.microsoft.com/office/powerpoint/2010/main" val="1326068860"/>
              </p:ext>
            </p:extLst>
          </p:nvPr>
        </p:nvGraphicFramePr>
        <p:xfrm>
          <a:off x="1524000" y="1219200"/>
          <a:ext cx="6096000" cy="512064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s-ES_tradnl" b="1" dirty="0" smtClean="0">
                          <a:solidFill>
                            <a:schemeClr val="tx1"/>
                          </a:solidFill>
                        </a:rPr>
                        <a:t>Proceso de</a:t>
                      </a:r>
                      <a:r>
                        <a:rPr lang="es-ES_tradnl" b="1" baseline="0" dirty="0" smtClean="0">
                          <a:solidFill>
                            <a:schemeClr val="tx1"/>
                          </a:solidFill>
                        </a:rPr>
                        <a:t> inversión:</a:t>
                      </a:r>
                    </a:p>
                    <a:p>
                      <a:pPr marL="342900" indent="-342900">
                        <a:buAutoNum type="arabicPeriod"/>
                      </a:pPr>
                      <a:r>
                        <a:rPr lang="es-ES_tradnl" b="0" baseline="0" dirty="0" smtClean="0">
                          <a:solidFill>
                            <a:schemeClr val="tx1"/>
                          </a:solidFill>
                        </a:rPr>
                        <a:t>Promoción</a:t>
                      </a:r>
                    </a:p>
                    <a:p>
                      <a:pPr marL="342900" indent="-342900">
                        <a:buAutoNum type="arabicPeriod"/>
                      </a:pPr>
                      <a:r>
                        <a:rPr lang="es-ES_tradnl" b="0" baseline="0" dirty="0" smtClean="0">
                          <a:solidFill>
                            <a:schemeClr val="tx1"/>
                          </a:solidFill>
                        </a:rPr>
                        <a:t>Análisis preliminar</a:t>
                      </a:r>
                    </a:p>
                    <a:p>
                      <a:pPr marL="342900" indent="-342900">
                        <a:buAutoNum type="arabicPeriod"/>
                      </a:pPr>
                      <a:r>
                        <a:rPr lang="es-ES_tradnl" b="0" baseline="0" dirty="0" smtClean="0">
                          <a:solidFill>
                            <a:schemeClr val="tx1"/>
                          </a:solidFill>
                        </a:rPr>
                        <a:t>Evaluación</a:t>
                      </a:r>
                    </a:p>
                    <a:p>
                      <a:pPr marL="342900" indent="-342900">
                        <a:buAutoNum type="arabicPeriod"/>
                      </a:pPr>
                      <a:r>
                        <a:rPr lang="es-ES_tradnl" b="0" i="1" baseline="0" dirty="0" err="1" smtClean="0">
                          <a:solidFill>
                            <a:schemeClr val="tx1"/>
                          </a:solidFill>
                        </a:rPr>
                        <a:t>Due</a:t>
                      </a:r>
                      <a:r>
                        <a:rPr lang="es-ES_tradnl" b="0" i="1" baseline="0" dirty="0" smtClean="0">
                          <a:solidFill>
                            <a:schemeClr val="tx1"/>
                          </a:solidFill>
                        </a:rPr>
                        <a:t> </a:t>
                      </a:r>
                      <a:r>
                        <a:rPr lang="es-ES_tradnl" b="0" i="1" baseline="0" dirty="0" err="1" smtClean="0">
                          <a:solidFill>
                            <a:schemeClr val="tx1"/>
                          </a:solidFill>
                        </a:rPr>
                        <a:t>diligence</a:t>
                      </a:r>
                      <a:endParaRPr lang="es-ES_tradnl" b="0" i="1" baseline="0" dirty="0" smtClean="0">
                        <a:solidFill>
                          <a:schemeClr val="tx1"/>
                        </a:solidFill>
                      </a:endParaRPr>
                    </a:p>
                    <a:p>
                      <a:pPr marL="342900" indent="-342900">
                        <a:buAutoNum type="arabicPeriod"/>
                      </a:pPr>
                      <a:r>
                        <a:rPr lang="es-ES_tradnl" b="0" baseline="0" dirty="0" smtClean="0">
                          <a:solidFill>
                            <a:schemeClr val="tx1"/>
                          </a:solidFill>
                        </a:rPr>
                        <a:t>Estructurar transacción</a:t>
                      </a:r>
                    </a:p>
                    <a:p>
                      <a:pPr marL="342900" indent="-342900">
                        <a:buAutoNum type="arabicPeriod"/>
                      </a:pPr>
                      <a:r>
                        <a:rPr lang="es-ES_tradnl" b="0" baseline="0" dirty="0" smtClean="0">
                          <a:solidFill>
                            <a:schemeClr val="tx1"/>
                          </a:solidFill>
                        </a:rPr>
                        <a:t>Ejecutar transacción</a:t>
                      </a:r>
                    </a:p>
                    <a:p>
                      <a:pPr marL="342900" indent="-342900">
                        <a:buAutoNum type="arabicPeriod"/>
                      </a:pPr>
                      <a:r>
                        <a:rPr lang="es-ES_tradnl" b="0" baseline="0" dirty="0" smtClean="0">
                          <a:solidFill>
                            <a:schemeClr val="tx1"/>
                          </a:solidFill>
                        </a:rPr>
                        <a:t>Seguimiento y control</a:t>
                      </a:r>
                    </a:p>
                    <a:p>
                      <a:pPr marL="342900" indent="-342900">
                        <a:buAutoNum type="arabicPeriod"/>
                      </a:pPr>
                      <a:r>
                        <a:rPr lang="es-ES_tradnl" b="0" baseline="0" dirty="0" smtClean="0">
                          <a:solidFill>
                            <a:schemeClr val="tx1"/>
                          </a:solidFill>
                        </a:rPr>
                        <a:t>Valuación </a:t>
                      </a:r>
                      <a:r>
                        <a:rPr lang="es-ES_tradnl" b="0" baseline="0" dirty="0" err="1" smtClean="0">
                          <a:solidFill>
                            <a:schemeClr val="tx1"/>
                          </a:solidFill>
                        </a:rPr>
                        <a:t>períodica</a:t>
                      </a:r>
                      <a:endParaRPr lang="es-ES_tradnl" b="0" baseline="0" dirty="0" smtClean="0">
                        <a:solidFill>
                          <a:schemeClr val="tx1"/>
                        </a:solidFill>
                      </a:endParaRPr>
                    </a:p>
                    <a:p>
                      <a:pPr marL="342900" indent="-342900">
                        <a:buAutoNum type="arabicPeriod"/>
                      </a:pPr>
                      <a:r>
                        <a:rPr lang="es-ES_tradnl" b="0" baseline="0" dirty="0" smtClean="0">
                          <a:solidFill>
                            <a:schemeClr val="tx1"/>
                          </a:solidFill>
                        </a:rPr>
                        <a:t>Salida</a:t>
                      </a:r>
                      <a:endParaRPr lang="es-ES_tradnl" b="0" dirty="0">
                        <a:solidFill>
                          <a:schemeClr val="tx1"/>
                        </a:solidFill>
                      </a:endParaRPr>
                    </a:p>
                  </a:txBody>
                  <a:tcPr>
                    <a:solidFill>
                      <a:schemeClr val="tx2">
                        <a:lumMod val="40000"/>
                        <a:lumOff val="60000"/>
                      </a:schemeClr>
                    </a:solidFill>
                  </a:tcPr>
                </a:tc>
                <a:tc>
                  <a:txBody>
                    <a:bodyPr/>
                    <a:lstStyle/>
                    <a:p>
                      <a:r>
                        <a:rPr lang="es-ES_tradnl" b="1" dirty="0" smtClean="0">
                          <a:solidFill>
                            <a:schemeClr val="tx1"/>
                          </a:solidFill>
                        </a:rPr>
                        <a:t>Atención a inversionistas:</a:t>
                      </a:r>
                    </a:p>
                    <a:p>
                      <a:pPr marL="342900" indent="-342900">
                        <a:buAutoNum type="arabicPeriod"/>
                      </a:pPr>
                      <a:r>
                        <a:rPr lang="es-ES_tradnl" b="0" dirty="0" smtClean="0">
                          <a:solidFill>
                            <a:schemeClr val="tx1"/>
                          </a:solidFill>
                        </a:rPr>
                        <a:t>Informes periódicos</a:t>
                      </a:r>
                    </a:p>
                    <a:p>
                      <a:pPr marL="342900" indent="-342900">
                        <a:buAutoNum type="arabicPeriod"/>
                      </a:pPr>
                      <a:r>
                        <a:rPr lang="es-ES_tradnl" b="0" dirty="0" smtClean="0">
                          <a:solidFill>
                            <a:schemeClr val="tx1"/>
                          </a:solidFill>
                        </a:rPr>
                        <a:t>Cuenta de cada inversionista</a:t>
                      </a:r>
                      <a:endParaRPr lang="es-ES_tradnl" b="0" dirty="0">
                        <a:solidFill>
                          <a:schemeClr val="tx1"/>
                        </a:solidFill>
                      </a:endParaRPr>
                    </a:p>
                  </a:txBody>
                  <a:tcPr>
                    <a:solidFill>
                      <a:schemeClr val="tx2">
                        <a:lumMod val="40000"/>
                        <a:lumOff val="60000"/>
                      </a:schemeClr>
                    </a:solidFill>
                  </a:tcPr>
                </a:tc>
              </a:tr>
              <a:tr h="370840">
                <a:tc>
                  <a:txBody>
                    <a:bodyPr/>
                    <a:lstStyle/>
                    <a:p>
                      <a:r>
                        <a:rPr lang="es-ES_tradnl" b="1" dirty="0" smtClean="0"/>
                        <a:t>Levantamiento de capital:</a:t>
                      </a:r>
                    </a:p>
                    <a:p>
                      <a:pPr marL="342900" indent="-342900">
                        <a:buAutoNum type="arabicPeriod"/>
                      </a:pPr>
                      <a:r>
                        <a:rPr lang="es-ES_tradnl" b="0" dirty="0" smtClean="0"/>
                        <a:t>F</a:t>
                      </a:r>
                      <a:r>
                        <a:rPr lang="es-ES_tradnl" dirty="0" smtClean="0"/>
                        <a:t>ondos de inversión de impacto privados</a:t>
                      </a:r>
                    </a:p>
                    <a:p>
                      <a:pPr marL="342900" indent="-342900">
                        <a:buAutoNum type="arabicPeriod"/>
                      </a:pPr>
                      <a:r>
                        <a:rPr lang="es-ES_tradnl" dirty="0" smtClean="0"/>
                        <a:t>Instituciones financieras de desarrollo gubernamentales</a:t>
                      </a:r>
                    </a:p>
                    <a:p>
                      <a:pPr marL="342900" indent="-342900">
                        <a:buAutoNum type="arabicPeriod"/>
                      </a:pPr>
                      <a:r>
                        <a:rPr lang="es-ES_tradnl" dirty="0" smtClean="0"/>
                        <a:t>Organismos</a:t>
                      </a:r>
                      <a:r>
                        <a:rPr lang="es-ES_tradnl" baseline="0" dirty="0" smtClean="0"/>
                        <a:t> multilaterales y bilaterales</a:t>
                      </a:r>
                      <a:endParaRPr lang="es-ES_tradnl" dirty="0"/>
                    </a:p>
                  </a:txBody>
                  <a:tcPr/>
                </a:tc>
                <a:tc>
                  <a:txBody>
                    <a:bodyPr/>
                    <a:lstStyle/>
                    <a:p>
                      <a:r>
                        <a:rPr lang="es-ES_tradnl" b="1" i="1" dirty="0" smtClean="0"/>
                        <a:t>Diseño y estructuración del fondo:</a:t>
                      </a:r>
                    </a:p>
                    <a:p>
                      <a:pPr marL="342900" indent="-342900">
                        <a:buAutoNum type="arabicPeriod"/>
                      </a:pPr>
                      <a:r>
                        <a:rPr lang="es-ES_tradnl" b="0" i="1" dirty="0" smtClean="0"/>
                        <a:t>Tesis de inversión</a:t>
                      </a:r>
                    </a:p>
                    <a:p>
                      <a:pPr marL="342900" indent="-342900">
                        <a:buAutoNum type="arabicPeriod"/>
                      </a:pPr>
                      <a:r>
                        <a:rPr lang="es-ES_tradnl" b="0" i="1" dirty="0" smtClean="0"/>
                        <a:t>Estructura</a:t>
                      </a:r>
                      <a:endParaRPr lang="es-ES_tradnl" b="0" i="1" dirty="0"/>
                    </a:p>
                  </a:txBody>
                  <a:tcPr/>
                </a:tc>
              </a:tr>
            </a:tbl>
          </a:graphicData>
        </a:graphic>
      </p:graphicFrame>
      <p:sp>
        <p:nvSpPr>
          <p:cNvPr id="15" name="14 CuadroTexto"/>
          <p:cNvSpPr txBox="1"/>
          <p:nvPr/>
        </p:nvSpPr>
        <p:spPr>
          <a:xfrm>
            <a:off x="7143768" y="65355"/>
            <a:ext cx="1928794" cy="400110"/>
          </a:xfrm>
          <a:prstGeom prst="rect">
            <a:avLst/>
          </a:prstGeom>
          <a:noFill/>
        </p:spPr>
        <p:txBody>
          <a:bodyPr wrap="square" rtlCol="0">
            <a:spAutoFit/>
          </a:bodyPr>
          <a:lstStyle/>
          <a:p>
            <a:pPr algn="r"/>
            <a:r>
              <a:rPr lang="es-ES" sz="2000" b="1" dirty="0" smtClean="0">
                <a:solidFill>
                  <a:schemeClr val="tx2">
                    <a:lumMod val="75000"/>
                  </a:schemeClr>
                </a:solidFill>
                <a:latin typeface="Calibri" pitchFamily="34" charset="0"/>
              </a:rPr>
              <a:t>FIDES ECOSOL</a:t>
            </a:r>
            <a:endParaRPr lang="es-ES" sz="2000" b="1" dirty="0">
              <a:solidFill>
                <a:schemeClr val="tx2">
                  <a:lumMod val="75000"/>
                </a:schemeClr>
              </a:solidFill>
              <a:latin typeface="Calibri" pitchFamily="34" charset="0"/>
            </a:endParaRPr>
          </a:p>
        </p:txBody>
      </p:sp>
      <p:sp>
        <p:nvSpPr>
          <p:cNvPr id="16" name="1 Marcador de pie de página"/>
          <p:cNvSpPr txBox="1">
            <a:spLocks/>
          </p:cNvSpPr>
          <p:nvPr/>
        </p:nvSpPr>
        <p:spPr>
          <a:xfrm>
            <a:off x="0" y="6686524"/>
            <a:ext cx="5364120" cy="171476"/>
          </a:xfrm>
          <a:prstGeom prst="rect">
            <a:avLst/>
          </a:prstGeom>
        </p:spPr>
        <p:txBody>
          <a:bodyPr vert="horz" lIns="45720" rIns="45720" bIns="0" rtlCol="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smtClean="0">
                <a:ln>
                  <a:noFill/>
                </a:ln>
                <a:solidFill>
                  <a:schemeClr val="tx1">
                    <a:tint val="95000"/>
                  </a:schemeClr>
                </a:solidFill>
                <a:effectLst/>
                <a:uLnTx/>
                <a:uFillTx/>
                <a:latin typeface="+mn-lt"/>
                <a:ea typeface="+mn-ea"/>
                <a:cs typeface="+mn-cs"/>
              </a:rPr>
              <a:t>Prohibido cualquier tipo de reproducción y/o distribución.</a:t>
            </a:r>
            <a:endParaRPr kumimoji="0" lang="es-ES" sz="8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extLst>
      <p:ext uri="{BB962C8B-B14F-4D97-AF65-F5344CB8AC3E}">
        <p14:creationId xmlns:p14="http://schemas.microsoft.com/office/powerpoint/2010/main" val="1768166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AutoShape 63"/>
          <p:cNvSpPr>
            <a:spLocks noChangeArrowheads="1"/>
          </p:cNvSpPr>
          <p:nvPr/>
        </p:nvSpPr>
        <p:spPr bwMode="auto">
          <a:xfrm rot="16200000">
            <a:off x="4903684" y="2036752"/>
            <a:ext cx="287337" cy="785818"/>
          </a:xfrm>
          <a:prstGeom prst="upArrow">
            <a:avLst>
              <a:gd name="adj1" fmla="val 50000"/>
              <a:gd name="adj2" fmla="val 56354"/>
            </a:avLst>
          </a:prstGeom>
          <a:solidFill>
            <a:schemeClr val="accent6"/>
          </a:solidFill>
          <a:ln w="9525">
            <a:solidFill>
              <a:schemeClr val="tx1"/>
            </a:solidFill>
            <a:miter lim="800000"/>
            <a:headEnd/>
            <a:tailEnd/>
          </a:ln>
        </p:spPr>
        <p:txBody>
          <a:bodyPr wrap="none" anchor="ctr"/>
          <a:lstStyle/>
          <a:p>
            <a:endParaRPr lang="en-US"/>
          </a:p>
        </p:txBody>
      </p:sp>
      <p:sp>
        <p:nvSpPr>
          <p:cNvPr id="71" name="AutoShape 63"/>
          <p:cNvSpPr>
            <a:spLocks noChangeArrowheads="1"/>
          </p:cNvSpPr>
          <p:nvPr/>
        </p:nvSpPr>
        <p:spPr bwMode="auto">
          <a:xfrm rot="13787287">
            <a:off x="5139885" y="3045928"/>
            <a:ext cx="569982" cy="1076210"/>
          </a:xfrm>
          <a:prstGeom prst="curvedRightArrow">
            <a:avLst>
              <a:gd name="adj1" fmla="val 25000"/>
              <a:gd name="adj2" fmla="val 49506"/>
              <a:gd name="adj3" fmla="val 25000"/>
            </a:avLst>
          </a:prstGeom>
          <a:solidFill>
            <a:schemeClr val="accent6"/>
          </a:solidFill>
          <a:ln w="9525">
            <a:solidFill>
              <a:schemeClr val="tx1"/>
            </a:solidFill>
            <a:miter lim="800000"/>
            <a:headEnd/>
            <a:tailEnd/>
          </a:ln>
        </p:spPr>
        <p:txBody>
          <a:bodyPr wrap="none" anchor="ctr"/>
          <a:lstStyle/>
          <a:p>
            <a:endParaRPr lang="en-US"/>
          </a:p>
        </p:txBody>
      </p:sp>
      <p:sp>
        <p:nvSpPr>
          <p:cNvPr id="63" name="AutoShape 62"/>
          <p:cNvSpPr>
            <a:spLocks noChangeArrowheads="1"/>
          </p:cNvSpPr>
          <p:nvPr/>
        </p:nvSpPr>
        <p:spPr bwMode="auto">
          <a:xfrm rot="14779127" flipV="1">
            <a:off x="7166016" y="3786896"/>
            <a:ext cx="287707" cy="637060"/>
          </a:xfrm>
          <a:prstGeom prst="upArrow">
            <a:avLst>
              <a:gd name="adj1" fmla="val 50000"/>
              <a:gd name="adj2" fmla="val 60579"/>
            </a:avLst>
          </a:prstGeom>
          <a:solidFill>
            <a:srgbClr val="FFC000"/>
          </a:solidFill>
          <a:ln w="9525">
            <a:solidFill>
              <a:schemeClr val="tx1"/>
            </a:solidFill>
            <a:miter lim="800000"/>
            <a:headEnd/>
            <a:tailEnd/>
          </a:ln>
        </p:spPr>
        <p:txBody>
          <a:bodyPr wrap="none" anchor="ctr"/>
          <a:lstStyle/>
          <a:p>
            <a:endParaRPr lang="en-US"/>
          </a:p>
        </p:txBody>
      </p:sp>
      <p:sp>
        <p:nvSpPr>
          <p:cNvPr id="26" name="25 Rectángulo redondeado"/>
          <p:cNvSpPr/>
          <p:nvPr/>
        </p:nvSpPr>
        <p:spPr>
          <a:xfrm>
            <a:off x="5786446" y="3573016"/>
            <a:ext cx="1428760" cy="1156828"/>
          </a:xfrm>
          <a:prstGeom prst="roundRect">
            <a:avLst/>
          </a:prstGeom>
          <a:solidFill>
            <a:schemeClr val="accent1">
              <a:lumMod val="7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s-ES" sz="1300" dirty="0" smtClean="0">
                <a:solidFill>
                  <a:schemeClr val="tx1"/>
                </a:solidFill>
              </a:rPr>
              <a:t>Grupos empresariales de economía social y solidaria</a:t>
            </a:r>
          </a:p>
          <a:p>
            <a:pPr algn="ctr">
              <a:defRPr/>
            </a:pPr>
            <a:r>
              <a:rPr lang="es-ES" sz="1300" dirty="0" smtClean="0">
                <a:solidFill>
                  <a:schemeClr val="tx1"/>
                </a:solidFill>
              </a:rPr>
              <a:t>fortalecidos</a:t>
            </a:r>
            <a:endParaRPr lang="en-US" sz="1300" dirty="0">
              <a:solidFill>
                <a:schemeClr val="tx1"/>
              </a:solidFill>
            </a:endParaRPr>
          </a:p>
        </p:txBody>
      </p:sp>
      <p:sp>
        <p:nvSpPr>
          <p:cNvPr id="69" name="AutoShape 63"/>
          <p:cNvSpPr>
            <a:spLocks noChangeArrowheads="1"/>
          </p:cNvSpPr>
          <p:nvPr/>
        </p:nvSpPr>
        <p:spPr bwMode="auto">
          <a:xfrm rot="5400000" flipH="1">
            <a:off x="4878035" y="3329323"/>
            <a:ext cx="287337" cy="1500198"/>
          </a:xfrm>
          <a:prstGeom prst="upArrow">
            <a:avLst>
              <a:gd name="adj1" fmla="val 50000"/>
              <a:gd name="adj2" fmla="val 56354"/>
            </a:avLst>
          </a:prstGeom>
          <a:solidFill>
            <a:srgbClr val="FFC000"/>
          </a:solidFill>
          <a:ln w="9525">
            <a:solidFill>
              <a:schemeClr val="tx1"/>
            </a:solidFill>
            <a:miter lim="800000"/>
            <a:headEnd/>
            <a:tailEnd/>
          </a:ln>
        </p:spPr>
        <p:txBody>
          <a:bodyPr wrap="none" anchor="ctr"/>
          <a:lstStyle/>
          <a:p>
            <a:endParaRPr lang="en-US"/>
          </a:p>
        </p:txBody>
      </p:sp>
      <p:sp>
        <p:nvSpPr>
          <p:cNvPr id="48" name="47 Rectángulo redondeado"/>
          <p:cNvSpPr/>
          <p:nvPr/>
        </p:nvSpPr>
        <p:spPr>
          <a:xfrm>
            <a:off x="472257" y="2780928"/>
            <a:ext cx="1198562" cy="590550"/>
          </a:xfrm>
          <a:prstGeom prst="roundRect">
            <a:avLst/>
          </a:prstGeom>
          <a:solidFill>
            <a:schemeClr val="bg1">
              <a:lumMod val="85000"/>
            </a:schemeClr>
          </a:solidFill>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s-ES" sz="1200" b="1" dirty="0">
                <a:solidFill>
                  <a:schemeClr val="tx1"/>
                </a:solidFill>
              </a:rPr>
              <a:t>Sociedad Cooperativa</a:t>
            </a:r>
            <a:endParaRPr lang="en-US" sz="1200" b="1" dirty="0">
              <a:solidFill>
                <a:schemeClr val="tx1"/>
              </a:solidFill>
            </a:endParaRPr>
          </a:p>
        </p:txBody>
      </p:sp>
      <p:sp>
        <p:nvSpPr>
          <p:cNvPr id="49" name="48 Rectángulo redondeado"/>
          <p:cNvSpPr/>
          <p:nvPr/>
        </p:nvSpPr>
        <p:spPr>
          <a:xfrm>
            <a:off x="472257" y="3429000"/>
            <a:ext cx="1198562" cy="590550"/>
          </a:xfrm>
          <a:prstGeom prst="roundRect">
            <a:avLst/>
          </a:prstGeom>
          <a:solidFill>
            <a:schemeClr val="bg1">
              <a:lumMod val="85000"/>
            </a:schemeClr>
          </a:solidFill>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s-ES" sz="1200" b="1" dirty="0">
                <a:solidFill>
                  <a:schemeClr val="tx1"/>
                </a:solidFill>
              </a:rPr>
              <a:t>Sociedad de Producción </a:t>
            </a:r>
            <a:r>
              <a:rPr lang="es-ES" sz="1200" b="1" dirty="0" smtClean="0">
                <a:solidFill>
                  <a:schemeClr val="tx1"/>
                </a:solidFill>
              </a:rPr>
              <a:t>Rural</a:t>
            </a:r>
            <a:endParaRPr lang="en-US" sz="1200" b="1" dirty="0">
              <a:solidFill>
                <a:schemeClr val="tx1"/>
              </a:solidFill>
            </a:endParaRPr>
          </a:p>
        </p:txBody>
      </p:sp>
      <p:sp>
        <p:nvSpPr>
          <p:cNvPr id="50" name="49 Rectángulo redondeado"/>
          <p:cNvSpPr/>
          <p:nvPr/>
        </p:nvSpPr>
        <p:spPr>
          <a:xfrm>
            <a:off x="472257" y="4077072"/>
            <a:ext cx="1198562" cy="590550"/>
          </a:xfrm>
          <a:prstGeom prst="roundRect">
            <a:avLst/>
          </a:prstGeom>
          <a:solidFill>
            <a:schemeClr val="bg1">
              <a:lumMod val="85000"/>
            </a:schemeClr>
          </a:solidFill>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s-ES" sz="1200" b="1" dirty="0">
                <a:solidFill>
                  <a:schemeClr val="tx1"/>
                </a:solidFill>
              </a:rPr>
              <a:t>Sociedad de Solidaridad Social</a:t>
            </a:r>
            <a:endParaRPr lang="en-US" sz="1200" b="1" dirty="0">
              <a:solidFill>
                <a:schemeClr val="tx1"/>
              </a:solidFill>
            </a:endParaRPr>
          </a:p>
        </p:txBody>
      </p:sp>
      <p:sp>
        <p:nvSpPr>
          <p:cNvPr id="52" name="AutoShape 69"/>
          <p:cNvSpPr>
            <a:spLocks/>
          </p:cNvSpPr>
          <p:nvPr/>
        </p:nvSpPr>
        <p:spPr bwMode="auto">
          <a:xfrm>
            <a:off x="1835697" y="2780928"/>
            <a:ext cx="144016" cy="1944216"/>
          </a:xfrm>
          <a:prstGeom prst="rightBrace">
            <a:avLst>
              <a:gd name="adj1" fmla="val 147284"/>
              <a:gd name="adj2" fmla="val 50000"/>
            </a:avLst>
          </a:prstGeom>
          <a:noFill/>
          <a:ln w="9525">
            <a:solidFill>
              <a:schemeClr val="tx1"/>
            </a:solidFill>
            <a:round/>
            <a:headEnd/>
            <a:tailEnd/>
          </a:ln>
        </p:spPr>
        <p:txBody>
          <a:bodyPr wrap="none" anchor="ctr"/>
          <a:lstStyle/>
          <a:p>
            <a:endParaRPr lang="en-US"/>
          </a:p>
        </p:txBody>
      </p:sp>
      <p:sp>
        <p:nvSpPr>
          <p:cNvPr id="53" name="AutoShape 63"/>
          <p:cNvSpPr>
            <a:spLocks noChangeArrowheads="1"/>
          </p:cNvSpPr>
          <p:nvPr/>
        </p:nvSpPr>
        <p:spPr bwMode="auto">
          <a:xfrm rot="21088613">
            <a:off x="2427448" y="2856764"/>
            <a:ext cx="463835" cy="1337336"/>
          </a:xfrm>
          <a:prstGeom prst="curvedRightArrow">
            <a:avLst/>
          </a:prstGeom>
          <a:solidFill>
            <a:schemeClr val="accent6"/>
          </a:solidFill>
          <a:ln w="9525">
            <a:solidFill>
              <a:schemeClr val="tx1"/>
            </a:solidFill>
            <a:miter lim="800000"/>
            <a:headEnd/>
            <a:tailEnd/>
          </a:ln>
        </p:spPr>
        <p:txBody>
          <a:bodyPr wrap="none" anchor="ctr"/>
          <a:lstStyle/>
          <a:p>
            <a:endParaRPr lang="en-US"/>
          </a:p>
        </p:txBody>
      </p:sp>
      <p:cxnSp>
        <p:nvCxnSpPr>
          <p:cNvPr id="54" name="53 Conector recto de flecha"/>
          <p:cNvCxnSpPr/>
          <p:nvPr/>
        </p:nvCxnSpPr>
        <p:spPr>
          <a:xfrm rot="5400000" flipH="1" flipV="1">
            <a:off x="4200962" y="5506513"/>
            <a:ext cx="285752" cy="1588"/>
          </a:xfrm>
          <a:prstGeom prst="straightConnector1">
            <a:avLst/>
          </a:prstGeom>
          <a:ln w="28575">
            <a:solidFill>
              <a:srgbClr val="C00000"/>
            </a:solidFill>
            <a:prstDash val="dashDot"/>
            <a:tailEnd type="arrow"/>
          </a:ln>
          <a:effectLst/>
        </p:spPr>
        <p:style>
          <a:lnRef idx="2">
            <a:schemeClr val="dk1"/>
          </a:lnRef>
          <a:fillRef idx="0">
            <a:schemeClr val="dk1"/>
          </a:fillRef>
          <a:effectRef idx="1">
            <a:schemeClr val="dk1"/>
          </a:effectRef>
          <a:fontRef idx="minor">
            <a:schemeClr val="tx1"/>
          </a:fontRef>
        </p:style>
      </p:cxnSp>
      <p:sp>
        <p:nvSpPr>
          <p:cNvPr id="55" name="54 Rectángulo redondeado"/>
          <p:cNvSpPr/>
          <p:nvPr/>
        </p:nvSpPr>
        <p:spPr bwMode="auto">
          <a:xfrm>
            <a:off x="3034055" y="3565078"/>
            <a:ext cx="2355810" cy="1028689"/>
          </a:xfrm>
          <a:prstGeom prst="roundRect">
            <a:avLst/>
          </a:prstGeom>
          <a:solidFill>
            <a:schemeClr val="accent1">
              <a:lumMod val="7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s-MX" b="1" dirty="0">
                <a:solidFill>
                  <a:schemeClr val="tx1"/>
                </a:solidFill>
              </a:rPr>
              <a:t>Empresas </a:t>
            </a:r>
            <a:r>
              <a:rPr lang="es-MX" b="1" dirty="0" smtClean="0">
                <a:solidFill>
                  <a:schemeClr val="tx1"/>
                </a:solidFill>
              </a:rPr>
              <a:t>Ecosol</a:t>
            </a:r>
          </a:p>
          <a:p>
            <a:pPr algn="ctr">
              <a:defRPr/>
            </a:pPr>
            <a:r>
              <a:rPr lang="es-MX" sz="1400" dirty="0" smtClean="0">
                <a:solidFill>
                  <a:schemeClr val="tx1"/>
                </a:solidFill>
              </a:rPr>
              <a:t>(SAPI de CV)</a:t>
            </a:r>
          </a:p>
          <a:p>
            <a:pPr algn="ctr">
              <a:defRPr/>
            </a:pPr>
            <a:endParaRPr lang="es-MX" sz="1200" b="1" dirty="0" smtClean="0">
              <a:solidFill>
                <a:schemeClr val="tx1"/>
              </a:solidFill>
              <a:latin typeface="Calibri" pitchFamily="34" charset="0"/>
            </a:endParaRPr>
          </a:p>
          <a:p>
            <a:pPr algn="ctr">
              <a:defRPr/>
            </a:pPr>
            <a:r>
              <a:rPr lang="es-MX" sz="1300" dirty="0" smtClean="0">
                <a:solidFill>
                  <a:schemeClr val="tx1"/>
                </a:solidFill>
                <a:latin typeface="Calibri" pitchFamily="34" charset="0"/>
              </a:rPr>
              <a:t>Integradoras / Locomotoras</a:t>
            </a:r>
            <a:endParaRPr lang="es-MX" sz="1300" dirty="0">
              <a:solidFill>
                <a:schemeClr val="tx1"/>
              </a:solidFill>
            </a:endParaRPr>
          </a:p>
        </p:txBody>
      </p:sp>
      <p:sp>
        <p:nvSpPr>
          <p:cNvPr id="56" name="55 CuadroTexto"/>
          <p:cNvSpPr txBox="1"/>
          <p:nvPr/>
        </p:nvSpPr>
        <p:spPr bwMode="auto">
          <a:xfrm>
            <a:off x="2123729" y="908720"/>
            <a:ext cx="2401440" cy="2565321"/>
          </a:xfrm>
          <a:prstGeom prst="roundRect">
            <a:avLst/>
          </a:prstGeom>
          <a:solidFill>
            <a:schemeClr val="accent5">
              <a:lumMod val="75000"/>
            </a:schemeClr>
          </a:solidFill>
          <a:ln>
            <a:solidFill>
              <a:srgbClr val="4A452A"/>
            </a:solidFill>
          </a:ln>
        </p:spPr>
        <p:txBody>
          <a:bodyPr wrap="square">
            <a:spAutoFit/>
          </a:bodyPr>
          <a:lstStyle/>
          <a:p>
            <a:pPr algn="ctr">
              <a:defRPr/>
            </a:pPr>
            <a:r>
              <a:rPr lang="en-US" sz="1400" b="1" dirty="0" err="1" smtClean="0">
                <a:solidFill>
                  <a:sysClr val="windowText" lastClr="000000"/>
                </a:solidFill>
                <a:latin typeface="Calibri" pitchFamily="34" charset="0"/>
              </a:rPr>
              <a:t>Fondo</a:t>
            </a:r>
            <a:r>
              <a:rPr lang="en-US" sz="1400" b="1" dirty="0" smtClean="0">
                <a:solidFill>
                  <a:sysClr val="windowText" lastClr="000000"/>
                </a:solidFill>
                <a:latin typeface="Calibri" pitchFamily="34" charset="0"/>
              </a:rPr>
              <a:t> Fides</a:t>
            </a:r>
            <a:endParaRPr lang="en-US" sz="1100" dirty="0" smtClean="0">
              <a:solidFill>
                <a:sysClr val="windowText" lastClr="000000"/>
              </a:solidFill>
              <a:latin typeface="Calibri" pitchFamily="34" charset="0"/>
            </a:endParaRPr>
          </a:p>
          <a:p>
            <a:pPr algn="ctr">
              <a:defRPr/>
            </a:pPr>
            <a:r>
              <a:rPr lang="en-US" sz="1200" dirty="0" smtClean="0">
                <a:solidFill>
                  <a:sysClr val="windowText" lastClr="000000"/>
                </a:solidFill>
                <a:latin typeface="Calibri" pitchFamily="34" charset="0"/>
              </a:rPr>
              <a:t>Capital </a:t>
            </a:r>
            <a:r>
              <a:rPr lang="en-US" sz="1200" dirty="0" smtClean="0">
                <a:latin typeface="Calibri" pitchFamily="34" charset="0"/>
              </a:rPr>
              <a:t>de </a:t>
            </a:r>
            <a:r>
              <a:rPr lang="en-US" sz="1200" dirty="0" err="1" smtClean="0">
                <a:latin typeface="Calibri" pitchFamily="34" charset="0"/>
              </a:rPr>
              <a:t>riesgo</a:t>
            </a:r>
            <a:r>
              <a:rPr lang="en-US" sz="1200" dirty="0" smtClean="0">
                <a:latin typeface="Calibri" pitchFamily="34" charset="0"/>
              </a:rPr>
              <a:t> </a:t>
            </a:r>
            <a:r>
              <a:rPr lang="en-US" sz="1200" dirty="0" smtClean="0">
                <a:solidFill>
                  <a:sysClr val="windowText" lastClr="000000"/>
                </a:solidFill>
                <a:latin typeface="Calibri" pitchFamily="34" charset="0"/>
              </a:rPr>
              <a:t>/ </a:t>
            </a:r>
            <a:r>
              <a:rPr lang="en-US" sz="1200" dirty="0" err="1" smtClean="0">
                <a:solidFill>
                  <a:sysClr val="windowText" lastClr="000000"/>
                </a:solidFill>
                <a:latin typeface="Calibri" pitchFamily="34" charset="0"/>
              </a:rPr>
              <a:t>Deuda</a:t>
            </a:r>
            <a:r>
              <a:rPr lang="en-US" sz="1200" dirty="0" smtClean="0">
                <a:solidFill>
                  <a:sysClr val="windowText" lastClr="000000"/>
                </a:solidFill>
                <a:latin typeface="Calibri" pitchFamily="34" charset="0"/>
              </a:rPr>
              <a:t> Mezzanine</a:t>
            </a:r>
          </a:p>
          <a:p>
            <a:pPr algn="ctr">
              <a:defRPr/>
            </a:pPr>
            <a:endParaRPr lang="en-US" sz="1200" b="1" dirty="0" smtClean="0">
              <a:solidFill>
                <a:sysClr val="windowText" lastClr="000000"/>
              </a:solidFill>
              <a:latin typeface="Calibri" pitchFamily="34" charset="0"/>
            </a:endParaRPr>
          </a:p>
          <a:p>
            <a:pPr algn="ctr">
              <a:defRPr/>
            </a:pPr>
            <a:r>
              <a:rPr lang="en-US" sz="1200" dirty="0" err="1" smtClean="0">
                <a:latin typeface="Calibri" pitchFamily="34" charset="0"/>
              </a:rPr>
              <a:t>Inversión</a:t>
            </a:r>
            <a:r>
              <a:rPr lang="en-US" sz="1200" dirty="0" smtClean="0">
                <a:latin typeface="Calibri" pitchFamily="34" charset="0"/>
              </a:rPr>
              <a:t> </a:t>
            </a:r>
            <a:r>
              <a:rPr lang="en-US" sz="1200" dirty="0" err="1" smtClean="0">
                <a:latin typeface="Calibri" pitchFamily="34" charset="0"/>
              </a:rPr>
              <a:t>por</a:t>
            </a:r>
            <a:r>
              <a:rPr lang="en-US" sz="1200" dirty="0" smtClean="0">
                <a:latin typeface="Calibri" pitchFamily="34" charset="0"/>
              </a:rPr>
              <a:t> </a:t>
            </a:r>
            <a:r>
              <a:rPr lang="en-US" sz="1200" dirty="0" err="1" smtClean="0">
                <a:latin typeface="Calibri" pitchFamily="34" charset="0"/>
              </a:rPr>
              <a:t>empresa</a:t>
            </a:r>
            <a:r>
              <a:rPr lang="en-US" sz="1200" dirty="0" smtClean="0">
                <a:latin typeface="Calibri" pitchFamily="34" charset="0"/>
              </a:rPr>
              <a:t>  </a:t>
            </a:r>
          </a:p>
          <a:p>
            <a:pPr algn="ctr">
              <a:defRPr/>
            </a:pPr>
            <a:r>
              <a:rPr lang="en-US" sz="1200" dirty="0" smtClean="0">
                <a:latin typeface="Calibri" pitchFamily="34" charset="0"/>
              </a:rPr>
              <a:t>(en pesos </a:t>
            </a:r>
            <a:r>
              <a:rPr lang="en-US" sz="1200" dirty="0" err="1" smtClean="0">
                <a:latin typeface="Calibri" pitchFamily="34" charset="0"/>
              </a:rPr>
              <a:t>mexicanos</a:t>
            </a:r>
            <a:r>
              <a:rPr lang="en-US" sz="1200" dirty="0" smtClean="0">
                <a:latin typeface="Calibri" pitchFamily="34" charset="0"/>
              </a:rPr>
              <a:t>):</a:t>
            </a:r>
          </a:p>
          <a:p>
            <a:pPr algn="ctr">
              <a:defRPr/>
            </a:pPr>
            <a:endParaRPr lang="en-US" sz="1200" dirty="0" smtClean="0">
              <a:latin typeface="Calibri" pitchFamily="34" charset="0"/>
            </a:endParaRPr>
          </a:p>
          <a:p>
            <a:pPr algn="ctr">
              <a:defRPr/>
            </a:pPr>
            <a:r>
              <a:rPr lang="en-US" sz="1200" dirty="0" smtClean="0">
                <a:latin typeface="Calibri" pitchFamily="34" charset="0"/>
              </a:rPr>
              <a:t>$12 a $100 </a:t>
            </a:r>
            <a:r>
              <a:rPr lang="en-US" sz="1200" dirty="0" err="1" smtClean="0">
                <a:latin typeface="Calibri" pitchFamily="34" charset="0"/>
              </a:rPr>
              <a:t>millones</a:t>
            </a:r>
            <a:endParaRPr lang="en-US" sz="1200" dirty="0" smtClean="0">
              <a:latin typeface="Calibri" pitchFamily="34" charset="0"/>
            </a:endParaRPr>
          </a:p>
          <a:p>
            <a:pPr algn="ctr">
              <a:defRPr/>
            </a:pPr>
            <a:r>
              <a:rPr lang="en-US" sz="1200" dirty="0" smtClean="0">
                <a:latin typeface="Calibri" pitchFamily="34" charset="0"/>
              </a:rPr>
              <a:t>(</a:t>
            </a:r>
            <a:r>
              <a:rPr lang="en-US" sz="1200" dirty="0" err="1" smtClean="0">
                <a:latin typeface="Calibri" pitchFamily="34" charset="0"/>
              </a:rPr>
              <a:t>inversión</a:t>
            </a:r>
            <a:r>
              <a:rPr lang="en-US" sz="1200" dirty="0" smtClean="0">
                <a:latin typeface="Calibri" pitchFamily="34" charset="0"/>
              </a:rPr>
              <a:t> del </a:t>
            </a:r>
            <a:r>
              <a:rPr lang="en-US" sz="1200" dirty="0" err="1" smtClean="0">
                <a:latin typeface="Calibri" pitchFamily="34" charset="0"/>
              </a:rPr>
              <a:t>portafolio</a:t>
            </a:r>
            <a:r>
              <a:rPr lang="en-US" sz="1200" dirty="0" smtClean="0">
                <a:latin typeface="Calibri" pitchFamily="34" charset="0"/>
              </a:rPr>
              <a:t>)</a:t>
            </a:r>
          </a:p>
          <a:p>
            <a:pPr algn="ctr">
              <a:defRPr/>
            </a:pPr>
            <a:endParaRPr lang="en-US" sz="1200" dirty="0" smtClean="0">
              <a:latin typeface="Calibri" pitchFamily="34" charset="0"/>
            </a:endParaRPr>
          </a:p>
          <a:p>
            <a:pPr algn="ctr">
              <a:defRPr/>
            </a:pPr>
            <a:r>
              <a:rPr lang="en-US" sz="1200" dirty="0" err="1" smtClean="0">
                <a:latin typeface="Calibri" pitchFamily="34" charset="0"/>
              </a:rPr>
              <a:t>Alrededor</a:t>
            </a:r>
            <a:r>
              <a:rPr lang="en-US" sz="1200" dirty="0" smtClean="0">
                <a:latin typeface="Calibri" pitchFamily="34" charset="0"/>
              </a:rPr>
              <a:t>  de $150 </a:t>
            </a:r>
            <a:r>
              <a:rPr lang="en-US" sz="1200" dirty="0" err="1" smtClean="0">
                <a:latin typeface="Calibri" pitchFamily="34" charset="0"/>
              </a:rPr>
              <a:t>millones</a:t>
            </a:r>
            <a:r>
              <a:rPr lang="en-US" sz="1200" dirty="0" smtClean="0">
                <a:latin typeface="Calibri" pitchFamily="34" charset="0"/>
              </a:rPr>
              <a:t> (</a:t>
            </a:r>
            <a:r>
              <a:rPr lang="en-US" sz="1200" dirty="0" err="1" smtClean="0">
                <a:latin typeface="Calibri" pitchFamily="34" charset="0"/>
              </a:rPr>
              <a:t>inversión</a:t>
            </a:r>
            <a:r>
              <a:rPr lang="en-US" sz="1200" dirty="0" smtClean="0">
                <a:latin typeface="Calibri" pitchFamily="34" charset="0"/>
              </a:rPr>
              <a:t> </a:t>
            </a:r>
            <a:r>
              <a:rPr lang="en-US" sz="1200" dirty="0" err="1" smtClean="0">
                <a:latin typeface="Calibri" pitchFamily="34" charset="0"/>
              </a:rPr>
              <a:t>dirigida</a:t>
            </a:r>
            <a:r>
              <a:rPr lang="en-US" sz="1200" dirty="0" smtClean="0">
                <a:latin typeface="Calibri" pitchFamily="34" charset="0"/>
              </a:rPr>
              <a:t>)</a:t>
            </a:r>
            <a:endParaRPr lang="es-MX" sz="1200" dirty="0">
              <a:latin typeface="Calibri" pitchFamily="34" charset="0"/>
            </a:endParaRPr>
          </a:p>
        </p:txBody>
      </p:sp>
      <p:sp>
        <p:nvSpPr>
          <p:cNvPr id="58" name="AutoShape 62"/>
          <p:cNvSpPr>
            <a:spLocks noChangeArrowheads="1"/>
          </p:cNvSpPr>
          <p:nvPr/>
        </p:nvSpPr>
        <p:spPr bwMode="auto">
          <a:xfrm>
            <a:off x="4068292" y="4643446"/>
            <a:ext cx="287337" cy="500066"/>
          </a:xfrm>
          <a:prstGeom prst="upArrow">
            <a:avLst>
              <a:gd name="adj1" fmla="val 50000"/>
              <a:gd name="adj2" fmla="val 60579"/>
            </a:avLst>
          </a:prstGeom>
          <a:solidFill>
            <a:srgbClr val="FFC000"/>
          </a:solidFill>
          <a:ln w="9525">
            <a:solidFill>
              <a:schemeClr val="tx1"/>
            </a:solidFill>
            <a:miter lim="800000"/>
            <a:headEnd/>
            <a:tailEnd/>
          </a:ln>
        </p:spPr>
        <p:txBody>
          <a:bodyPr wrap="none" anchor="ctr"/>
          <a:lstStyle/>
          <a:p>
            <a:endParaRPr lang="en-US"/>
          </a:p>
        </p:txBody>
      </p:sp>
      <p:sp>
        <p:nvSpPr>
          <p:cNvPr id="59" name="13 CuadroTexto"/>
          <p:cNvSpPr txBox="1"/>
          <p:nvPr/>
        </p:nvSpPr>
        <p:spPr bwMode="auto">
          <a:xfrm>
            <a:off x="685800" y="4953000"/>
            <a:ext cx="7696200" cy="1747658"/>
          </a:xfrm>
          <a:prstGeom prst="rect">
            <a:avLst/>
          </a:prstGeom>
          <a:solidFill>
            <a:schemeClr val="bg1"/>
          </a:solidFill>
          <a:ln>
            <a:solidFill>
              <a:schemeClr val="tx2"/>
            </a:solidFill>
          </a:ln>
        </p:spPr>
        <p:txBody>
          <a:bodyPr wrap="square">
            <a:spAutoFit/>
          </a:bodyPr>
          <a:lstStyle/>
          <a:p>
            <a:pPr algn="just">
              <a:lnSpc>
                <a:spcPct val="110000"/>
              </a:lnSpc>
              <a:defRPr/>
            </a:pPr>
            <a:r>
              <a:rPr lang="es-ES_tradnl" sz="1400" dirty="0" smtClean="0">
                <a:solidFill>
                  <a:srgbClr val="000000"/>
                </a:solidFill>
                <a:latin typeface="+mj-lt"/>
              </a:rPr>
              <a:t>Aproximadamente 15 empresas, principalmente en etapa de expansión (máx. 20% en desarrollo temprano):</a:t>
            </a:r>
          </a:p>
          <a:p>
            <a:pPr algn="just">
              <a:lnSpc>
                <a:spcPct val="110000"/>
              </a:lnSpc>
              <a:buAutoNum type="arabicPeriod"/>
              <a:defRPr/>
            </a:pPr>
            <a:r>
              <a:rPr lang="es-ES_tradnl" sz="1400" dirty="0" smtClean="0">
                <a:solidFill>
                  <a:srgbClr val="000000"/>
                </a:solidFill>
                <a:latin typeface="+mj-lt"/>
              </a:rPr>
              <a:t>Agroindustria </a:t>
            </a:r>
            <a:r>
              <a:rPr lang="es-ES_tradnl" sz="1400" dirty="0" err="1" smtClean="0">
                <a:solidFill>
                  <a:srgbClr val="000000"/>
                </a:solidFill>
                <a:latin typeface="+mj-lt"/>
              </a:rPr>
              <a:t>–</a:t>
            </a:r>
            <a:r>
              <a:rPr lang="es-ES_tradnl" sz="1400" dirty="0" smtClean="0">
                <a:solidFill>
                  <a:srgbClr val="000000"/>
                </a:solidFill>
                <a:latin typeface="+mj-lt"/>
              </a:rPr>
              <a:t> alimentos con valor agregado</a:t>
            </a:r>
          </a:p>
          <a:p>
            <a:pPr algn="just">
              <a:lnSpc>
                <a:spcPct val="110000"/>
              </a:lnSpc>
              <a:buAutoNum type="arabicPeriod"/>
              <a:defRPr/>
            </a:pPr>
            <a:r>
              <a:rPr lang="es-ES_tradnl" sz="1400" dirty="0" smtClean="0">
                <a:solidFill>
                  <a:srgbClr val="000000"/>
                </a:solidFill>
                <a:latin typeface="+mj-lt"/>
              </a:rPr>
              <a:t>Servicios financieros</a:t>
            </a:r>
          </a:p>
          <a:p>
            <a:pPr algn="just">
              <a:lnSpc>
                <a:spcPct val="110000"/>
              </a:lnSpc>
              <a:buAutoNum type="arabicPeriod"/>
              <a:defRPr/>
            </a:pPr>
            <a:r>
              <a:rPr lang="es-ES_tradnl" sz="1400" dirty="0" smtClean="0">
                <a:solidFill>
                  <a:srgbClr val="000000"/>
                </a:solidFill>
                <a:latin typeface="+mj-lt"/>
              </a:rPr>
              <a:t>Energía renovable</a:t>
            </a:r>
          </a:p>
          <a:p>
            <a:pPr algn="just">
              <a:lnSpc>
                <a:spcPct val="110000"/>
              </a:lnSpc>
              <a:buAutoNum type="arabicPeriod"/>
              <a:defRPr/>
            </a:pPr>
            <a:r>
              <a:rPr lang="es-ES_tradnl" sz="1400" dirty="0" smtClean="0">
                <a:solidFill>
                  <a:srgbClr val="000000"/>
                </a:solidFill>
                <a:latin typeface="+mj-lt"/>
              </a:rPr>
              <a:t>Educación</a:t>
            </a:r>
          </a:p>
          <a:p>
            <a:pPr algn="just">
              <a:lnSpc>
                <a:spcPct val="110000"/>
              </a:lnSpc>
              <a:buAutoNum type="arabicPeriod"/>
              <a:defRPr/>
            </a:pPr>
            <a:r>
              <a:rPr lang="es-ES_tradnl" sz="1400" dirty="0" smtClean="0">
                <a:solidFill>
                  <a:srgbClr val="000000"/>
                </a:solidFill>
                <a:latin typeface="+mj-lt"/>
              </a:rPr>
              <a:t>Salud</a:t>
            </a:r>
          </a:p>
        </p:txBody>
      </p:sp>
      <p:cxnSp>
        <p:nvCxnSpPr>
          <p:cNvPr id="38" name="37 Conector recto"/>
          <p:cNvCxnSpPr/>
          <p:nvPr/>
        </p:nvCxnSpPr>
        <p:spPr>
          <a:xfrm>
            <a:off x="0" y="355578"/>
            <a:ext cx="7358082"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 name="14 Grupo"/>
          <p:cNvGrpSpPr/>
          <p:nvPr/>
        </p:nvGrpSpPr>
        <p:grpSpPr>
          <a:xfrm>
            <a:off x="0" y="0"/>
            <a:ext cx="7358082" cy="500042"/>
            <a:chOff x="0" y="0"/>
            <a:chExt cx="9144000" cy="500042"/>
          </a:xfrm>
        </p:grpSpPr>
        <p:sp>
          <p:nvSpPr>
            <p:cNvPr id="66" name="65 Rectángulo"/>
            <p:cNvSpPr/>
            <p:nvPr/>
          </p:nvSpPr>
          <p:spPr>
            <a:xfrm>
              <a:off x="0" y="0"/>
              <a:ext cx="9144000" cy="50004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67" name="66 Conector recto"/>
            <p:cNvCxnSpPr/>
            <p:nvPr/>
          </p:nvCxnSpPr>
          <p:spPr>
            <a:xfrm>
              <a:off x="0" y="355578"/>
              <a:ext cx="914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64" name="Text Box 68"/>
          <p:cNvSpPr txBox="1">
            <a:spLocks noChangeArrowheads="1"/>
          </p:cNvSpPr>
          <p:nvPr/>
        </p:nvSpPr>
        <p:spPr bwMode="auto">
          <a:xfrm>
            <a:off x="5225948" y="1928802"/>
            <a:ext cx="2586412" cy="954107"/>
          </a:xfrm>
          <a:prstGeom prst="rect">
            <a:avLst/>
          </a:prstGeom>
          <a:solidFill>
            <a:schemeClr val="bg1"/>
          </a:solidFill>
          <a:ln w="57150">
            <a:solidFill>
              <a:srgbClr val="CC3300"/>
            </a:solidFill>
            <a:miter lim="800000"/>
            <a:headEnd/>
            <a:tailEnd/>
          </a:ln>
        </p:spPr>
        <p:txBody>
          <a:bodyPr wrap="square">
            <a:spAutoFit/>
          </a:bodyPr>
          <a:lstStyle/>
          <a:p>
            <a:pPr algn="ctr"/>
            <a:r>
              <a:rPr lang="es-MX" sz="1400" b="1" i="1" dirty="0" smtClean="0">
                <a:latin typeface="Calibri" pitchFamily="34" charset="0"/>
              </a:rPr>
              <a:t>Retorno capital a </a:t>
            </a:r>
            <a:r>
              <a:rPr lang="es-MX" sz="1400" b="1" i="1" dirty="0" err="1" smtClean="0">
                <a:latin typeface="Calibri" pitchFamily="34" charset="0"/>
              </a:rPr>
              <a:t>Fides</a:t>
            </a:r>
            <a:endParaRPr lang="es-MX" sz="1400" b="1" i="1" dirty="0" smtClean="0">
              <a:latin typeface="Calibri" pitchFamily="34" charset="0"/>
            </a:endParaRPr>
          </a:p>
          <a:p>
            <a:pPr algn="ctr"/>
            <a:r>
              <a:rPr lang="es-MX" sz="1400" i="1" dirty="0" smtClean="0">
                <a:latin typeface="Calibri" pitchFamily="34" charset="0"/>
              </a:rPr>
              <a:t>(siete años promedio)</a:t>
            </a:r>
          </a:p>
          <a:p>
            <a:pPr algn="ctr"/>
            <a:endParaRPr lang="es-MX" sz="1400" b="1" i="1" dirty="0" smtClean="0">
              <a:latin typeface="Calibri" pitchFamily="34" charset="0"/>
            </a:endParaRPr>
          </a:p>
          <a:p>
            <a:pPr algn="ctr"/>
            <a:r>
              <a:rPr lang="es-MX" sz="1400" b="1" i="1" dirty="0" smtClean="0">
                <a:latin typeface="Calibri" pitchFamily="34" charset="0"/>
              </a:rPr>
              <a:t>Rendimientos competitivos</a:t>
            </a:r>
            <a:endParaRPr lang="es-ES" sz="1400" b="1" i="1" dirty="0">
              <a:latin typeface="Calibri" pitchFamily="34" charset="0"/>
            </a:endParaRPr>
          </a:p>
        </p:txBody>
      </p:sp>
      <p:grpSp>
        <p:nvGrpSpPr>
          <p:cNvPr id="4" name="14 Grupo"/>
          <p:cNvGrpSpPr/>
          <p:nvPr/>
        </p:nvGrpSpPr>
        <p:grpSpPr>
          <a:xfrm>
            <a:off x="8782048" y="6496048"/>
            <a:ext cx="361952" cy="361952"/>
            <a:chOff x="8782048" y="6496048"/>
            <a:chExt cx="361952" cy="361952"/>
          </a:xfrm>
        </p:grpSpPr>
        <p:sp>
          <p:nvSpPr>
            <p:cNvPr id="75" name="74 Rectángulo"/>
            <p:cNvSpPr/>
            <p:nvPr/>
          </p:nvSpPr>
          <p:spPr>
            <a:xfrm>
              <a:off x="8782048" y="6496048"/>
              <a:ext cx="361952" cy="28907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6" name="75 Rectángulo"/>
            <p:cNvSpPr/>
            <p:nvPr/>
          </p:nvSpPr>
          <p:spPr>
            <a:xfrm>
              <a:off x="8782048" y="6799605"/>
              <a:ext cx="361952" cy="5839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77" name="76 CuadroTexto"/>
          <p:cNvSpPr txBox="1"/>
          <p:nvPr/>
        </p:nvSpPr>
        <p:spPr>
          <a:xfrm>
            <a:off x="8837829" y="6517477"/>
            <a:ext cx="314659" cy="246221"/>
          </a:xfrm>
          <a:prstGeom prst="rect">
            <a:avLst/>
          </a:prstGeom>
          <a:noFill/>
        </p:spPr>
        <p:txBody>
          <a:bodyPr wrap="none" rtlCol="0">
            <a:spAutoFit/>
          </a:bodyPr>
          <a:lstStyle/>
          <a:p>
            <a:fld id="{6C63D9EF-83D7-9E4F-AA73-B87CBA0DC9D9}" type="slidenum">
              <a:rPr lang="es-MX" sz="1000" smtClean="0">
                <a:solidFill>
                  <a:schemeClr val="bg1"/>
                </a:solidFill>
                <a:latin typeface="Calibri" pitchFamily="34" charset="0"/>
              </a:rPr>
              <a:pPr/>
              <a:t>8</a:t>
            </a:fld>
            <a:endParaRPr lang="es-ES" sz="1000" dirty="0">
              <a:solidFill>
                <a:schemeClr val="bg1"/>
              </a:solidFill>
              <a:latin typeface="Calibri" pitchFamily="34" charset="0"/>
            </a:endParaRPr>
          </a:p>
        </p:txBody>
      </p:sp>
      <p:sp>
        <p:nvSpPr>
          <p:cNvPr id="35" name="44 CuadroTexto"/>
          <p:cNvSpPr txBox="1"/>
          <p:nvPr/>
        </p:nvSpPr>
        <p:spPr>
          <a:xfrm>
            <a:off x="152400" y="2088118"/>
            <a:ext cx="1571668" cy="578882"/>
          </a:xfrm>
          <a:prstGeom prst="round2DiagRect">
            <a:avLst/>
          </a:prstGeom>
          <a:solidFill>
            <a:schemeClr val="tx2">
              <a:lumMod val="20000"/>
              <a:lumOff val="80000"/>
            </a:schemeClr>
          </a:solidFill>
          <a:ln>
            <a:solidFill>
              <a:schemeClr val="tx1"/>
            </a:solidFill>
          </a:ln>
        </p:spPr>
        <p:txBody>
          <a:bodyPr wrap="square">
            <a:spAutoFit/>
          </a:bodyPr>
          <a:lstStyle/>
          <a:p>
            <a:pPr algn="ctr">
              <a:defRPr/>
            </a:pPr>
            <a:r>
              <a:rPr lang="en-US" sz="1400" dirty="0" err="1"/>
              <a:t>Empresas</a:t>
            </a:r>
            <a:r>
              <a:rPr lang="en-US" sz="1400" dirty="0" smtClean="0"/>
              <a:t> de primer </a:t>
            </a:r>
            <a:r>
              <a:rPr lang="en-US" sz="1400" dirty="0" err="1" smtClean="0"/>
              <a:t>nivel</a:t>
            </a:r>
            <a:endParaRPr lang="en-US" sz="1400" dirty="0" smtClean="0"/>
          </a:p>
        </p:txBody>
      </p:sp>
      <p:sp>
        <p:nvSpPr>
          <p:cNvPr id="36" name="20 Estrella de 10 puntas"/>
          <p:cNvSpPr/>
          <p:nvPr/>
        </p:nvSpPr>
        <p:spPr>
          <a:xfrm>
            <a:off x="7643834" y="3352800"/>
            <a:ext cx="1500166" cy="1214438"/>
          </a:xfrm>
          <a:prstGeom prst="star10">
            <a:avLst/>
          </a:prstGeom>
          <a:solidFill>
            <a:schemeClr val="tx2">
              <a:lumMod val="20000"/>
              <a:lumOff val="80000"/>
            </a:schemeClr>
          </a:solidFill>
          <a:ln>
            <a:solidFill>
              <a:schemeClr val="tx1"/>
            </a:solidFill>
          </a:ln>
          <a:effectLst/>
        </p:spPr>
        <p:style>
          <a:lnRef idx="1">
            <a:schemeClr val="accent6"/>
          </a:lnRef>
          <a:fillRef idx="3">
            <a:schemeClr val="accent6"/>
          </a:fillRef>
          <a:effectRef idx="2">
            <a:schemeClr val="accent6"/>
          </a:effectRef>
          <a:fontRef idx="minor">
            <a:schemeClr val="lt1"/>
          </a:fontRef>
        </p:style>
        <p:txBody>
          <a:bodyPr anchor="ctr"/>
          <a:lstStyle/>
          <a:p>
            <a:pPr algn="ctr">
              <a:defRPr/>
            </a:pPr>
            <a:r>
              <a:rPr lang="es-ES" sz="1400" b="1" dirty="0" smtClean="0">
                <a:solidFill>
                  <a:srgbClr val="000000"/>
                </a:solidFill>
              </a:rPr>
              <a:t>Desarrollo local sustentable</a:t>
            </a:r>
            <a:endParaRPr lang="en-US" sz="1400" b="1" dirty="0">
              <a:solidFill>
                <a:srgbClr val="000000"/>
              </a:solidFill>
            </a:endParaRPr>
          </a:p>
        </p:txBody>
      </p:sp>
      <p:sp>
        <p:nvSpPr>
          <p:cNvPr id="40" name="16 CuadroTexto"/>
          <p:cNvSpPr txBox="1"/>
          <p:nvPr/>
        </p:nvSpPr>
        <p:spPr>
          <a:xfrm>
            <a:off x="35496" y="476672"/>
            <a:ext cx="4714908" cy="400110"/>
          </a:xfrm>
          <a:prstGeom prst="rect">
            <a:avLst/>
          </a:prstGeom>
          <a:noFill/>
        </p:spPr>
        <p:txBody>
          <a:bodyPr wrap="square" rtlCol="0">
            <a:spAutoFit/>
          </a:bodyPr>
          <a:lstStyle/>
          <a:p>
            <a:pPr fontAlgn="auto">
              <a:spcBef>
                <a:spcPct val="20000"/>
              </a:spcBef>
              <a:spcAft>
                <a:spcPts val="0"/>
              </a:spcAft>
              <a:defRPr/>
            </a:pPr>
            <a:r>
              <a:rPr lang="es-MX" sz="2000" b="1" dirty="0" smtClean="0">
                <a:latin typeface="Calibri" pitchFamily="34" charset="0"/>
              </a:rPr>
              <a:t>IV. Fondo Fides: estrategia de inversión</a:t>
            </a:r>
            <a:endParaRPr lang="es-MX" sz="2000" b="1" dirty="0">
              <a:latin typeface="Calibri" pitchFamily="34" charset="0"/>
            </a:endParaRPr>
          </a:p>
        </p:txBody>
      </p:sp>
      <p:sp>
        <p:nvSpPr>
          <p:cNvPr id="32" name="31 CuadroTexto"/>
          <p:cNvSpPr txBox="1"/>
          <p:nvPr/>
        </p:nvSpPr>
        <p:spPr>
          <a:xfrm>
            <a:off x="7143768" y="65355"/>
            <a:ext cx="1928794" cy="400110"/>
          </a:xfrm>
          <a:prstGeom prst="rect">
            <a:avLst/>
          </a:prstGeom>
          <a:noFill/>
        </p:spPr>
        <p:txBody>
          <a:bodyPr wrap="square" rtlCol="0">
            <a:spAutoFit/>
          </a:bodyPr>
          <a:lstStyle/>
          <a:p>
            <a:pPr algn="r"/>
            <a:r>
              <a:rPr lang="es-ES" sz="2000" b="1" dirty="0" smtClean="0">
                <a:solidFill>
                  <a:schemeClr val="tx2">
                    <a:lumMod val="75000"/>
                  </a:schemeClr>
                </a:solidFill>
                <a:latin typeface="Calibri" pitchFamily="34" charset="0"/>
              </a:rPr>
              <a:t>FIDES ECOSOL</a:t>
            </a:r>
            <a:endParaRPr lang="es-ES" sz="2000" b="1" dirty="0">
              <a:solidFill>
                <a:schemeClr val="tx2">
                  <a:lumMod val="75000"/>
                </a:schemeClr>
              </a:solidFill>
              <a:latin typeface="Calibri" pitchFamily="34" charset="0"/>
            </a:endParaRPr>
          </a:p>
        </p:txBody>
      </p:sp>
      <p:sp>
        <p:nvSpPr>
          <p:cNvPr id="33" name="1 Marcador de pie de página"/>
          <p:cNvSpPr txBox="1">
            <a:spLocks/>
          </p:cNvSpPr>
          <p:nvPr/>
        </p:nvSpPr>
        <p:spPr>
          <a:xfrm>
            <a:off x="0" y="6686524"/>
            <a:ext cx="5364120" cy="171476"/>
          </a:xfrm>
          <a:prstGeom prst="rect">
            <a:avLst/>
          </a:prstGeom>
        </p:spPr>
        <p:txBody>
          <a:bodyPr vert="horz" lIns="45720" rIns="45720" bIns="0" rtlCol="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smtClean="0">
                <a:ln>
                  <a:noFill/>
                </a:ln>
                <a:solidFill>
                  <a:schemeClr val="tx1">
                    <a:tint val="95000"/>
                  </a:schemeClr>
                </a:solidFill>
                <a:effectLst/>
                <a:uLnTx/>
                <a:uFillTx/>
                <a:latin typeface="+mn-lt"/>
                <a:ea typeface="+mn-ea"/>
                <a:cs typeface="+mn-cs"/>
              </a:rPr>
              <a:t>Prohibido cualquier tipo de reproducción y/o distribución.</a:t>
            </a:r>
            <a:endParaRPr kumimoji="0" lang="es-ES" sz="8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extLst>
      <p:ext uri="{BB962C8B-B14F-4D97-AF65-F5344CB8AC3E}">
        <p14:creationId xmlns:p14="http://schemas.microsoft.com/office/powerpoint/2010/main" val="33079512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4 Grupo"/>
          <p:cNvGrpSpPr/>
          <p:nvPr/>
        </p:nvGrpSpPr>
        <p:grpSpPr>
          <a:xfrm>
            <a:off x="8782048" y="6496048"/>
            <a:ext cx="361952" cy="361952"/>
            <a:chOff x="8782048" y="6496048"/>
            <a:chExt cx="361952" cy="361952"/>
          </a:xfrm>
        </p:grpSpPr>
        <p:sp>
          <p:nvSpPr>
            <p:cNvPr id="10" name="9 Rectángulo"/>
            <p:cNvSpPr/>
            <p:nvPr/>
          </p:nvSpPr>
          <p:spPr>
            <a:xfrm>
              <a:off x="8782048" y="6496048"/>
              <a:ext cx="361952" cy="28907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8782048" y="6799605"/>
              <a:ext cx="361952" cy="5839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13" name="12 CuadroTexto"/>
          <p:cNvSpPr txBox="1"/>
          <p:nvPr/>
        </p:nvSpPr>
        <p:spPr>
          <a:xfrm>
            <a:off x="8837829" y="6517477"/>
            <a:ext cx="249663" cy="246221"/>
          </a:xfrm>
          <a:prstGeom prst="rect">
            <a:avLst/>
          </a:prstGeom>
          <a:noFill/>
        </p:spPr>
        <p:txBody>
          <a:bodyPr wrap="none" rtlCol="0">
            <a:spAutoFit/>
          </a:bodyPr>
          <a:lstStyle/>
          <a:p>
            <a:fld id="{2037B201-9BC2-5245-84CA-E7404A3F48F8}" type="slidenum">
              <a:rPr lang="es-MX" sz="1000" smtClean="0">
                <a:solidFill>
                  <a:schemeClr val="bg1"/>
                </a:solidFill>
                <a:latin typeface="Calibri" pitchFamily="34" charset="0"/>
              </a:rPr>
              <a:pPr/>
              <a:t>9</a:t>
            </a:fld>
            <a:endParaRPr lang="es-ES" sz="1000" dirty="0">
              <a:solidFill>
                <a:schemeClr val="bg1"/>
              </a:solidFill>
              <a:latin typeface="Calibri" pitchFamily="34" charset="0"/>
            </a:endParaRPr>
          </a:p>
        </p:txBody>
      </p:sp>
      <p:grpSp>
        <p:nvGrpSpPr>
          <p:cNvPr id="5" name="14 Grupo"/>
          <p:cNvGrpSpPr/>
          <p:nvPr/>
        </p:nvGrpSpPr>
        <p:grpSpPr>
          <a:xfrm>
            <a:off x="0" y="0"/>
            <a:ext cx="7358082" cy="500042"/>
            <a:chOff x="0" y="0"/>
            <a:chExt cx="9144000" cy="500042"/>
          </a:xfrm>
        </p:grpSpPr>
        <p:sp>
          <p:nvSpPr>
            <p:cNvPr id="27" name="26 Rectángulo"/>
            <p:cNvSpPr/>
            <p:nvPr/>
          </p:nvSpPr>
          <p:spPr>
            <a:xfrm>
              <a:off x="0" y="0"/>
              <a:ext cx="9144000" cy="50004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8" name="27 Conector recto"/>
            <p:cNvCxnSpPr/>
            <p:nvPr/>
          </p:nvCxnSpPr>
          <p:spPr>
            <a:xfrm>
              <a:off x="0" y="355578"/>
              <a:ext cx="914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8" name="17 CuadroTexto"/>
          <p:cNvSpPr txBox="1"/>
          <p:nvPr/>
        </p:nvSpPr>
        <p:spPr>
          <a:xfrm>
            <a:off x="155954" y="508610"/>
            <a:ext cx="7872430" cy="707886"/>
          </a:xfrm>
          <a:prstGeom prst="rect">
            <a:avLst/>
          </a:prstGeom>
          <a:noFill/>
        </p:spPr>
        <p:txBody>
          <a:bodyPr wrap="square" rtlCol="0">
            <a:spAutoFit/>
          </a:bodyPr>
          <a:lstStyle/>
          <a:p>
            <a:r>
              <a:rPr lang="es-MX" sz="2000" b="1" dirty="0" smtClean="0">
                <a:latin typeface="Calibri" pitchFamily="34" charset="0"/>
              </a:rPr>
              <a:t>IV. Fondo Fides: características de las empresas de la economía social y    </a:t>
            </a:r>
          </a:p>
          <a:p>
            <a:r>
              <a:rPr lang="es-MX" sz="2000" b="1" dirty="0">
                <a:latin typeface="Calibri" pitchFamily="34" charset="0"/>
              </a:rPr>
              <a:t> </a:t>
            </a:r>
            <a:r>
              <a:rPr lang="es-MX" sz="2000" b="1" dirty="0" smtClean="0">
                <a:latin typeface="Calibri" pitchFamily="34" charset="0"/>
              </a:rPr>
              <a:t>     solidaria y del desarrollo incluyente:</a:t>
            </a:r>
          </a:p>
        </p:txBody>
      </p:sp>
      <p:sp>
        <p:nvSpPr>
          <p:cNvPr id="14" name="13 CuadroTexto"/>
          <p:cNvSpPr txBox="1"/>
          <p:nvPr/>
        </p:nvSpPr>
        <p:spPr bwMode="auto">
          <a:xfrm>
            <a:off x="251520" y="1269607"/>
            <a:ext cx="8424936" cy="489569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defRPr/>
            </a:pPr>
            <a:r>
              <a:rPr lang="es-ES_tradnl" dirty="0" smtClean="0">
                <a:solidFill>
                  <a:schemeClr val="tx1"/>
                </a:solidFill>
                <a:latin typeface="+mj-lt"/>
              </a:rPr>
              <a:t>Empresas:</a:t>
            </a:r>
          </a:p>
          <a:p>
            <a:pPr marL="342900" indent="-342900">
              <a:buAutoNum type="arabicPeriod"/>
              <a:defRPr/>
            </a:pPr>
            <a:endParaRPr lang="es-ES_tradnl" sz="1400" dirty="0" smtClean="0">
              <a:solidFill>
                <a:schemeClr val="tx1"/>
              </a:solidFill>
              <a:latin typeface="+mj-lt"/>
            </a:endParaRPr>
          </a:p>
          <a:p>
            <a:pPr marL="342900" indent="-342900">
              <a:lnSpc>
                <a:spcPct val="130000"/>
              </a:lnSpc>
              <a:buAutoNum type="arabicPeriod"/>
              <a:defRPr/>
            </a:pPr>
            <a:r>
              <a:rPr lang="es-ES_tradnl" sz="1400" dirty="0" smtClean="0">
                <a:solidFill>
                  <a:schemeClr val="tx1"/>
                </a:solidFill>
                <a:latin typeface="+mj-lt"/>
              </a:rPr>
              <a:t>Rentables.</a:t>
            </a:r>
          </a:p>
          <a:p>
            <a:pPr marL="342900" indent="-342900">
              <a:lnSpc>
                <a:spcPct val="130000"/>
              </a:lnSpc>
              <a:buAutoNum type="arabicPeriod"/>
              <a:defRPr/>
            </a:pPr>
            <a:r>
              <a:rPr lang="es-ES_tradnl" sz="1400" dirty="0" smtClean="0">
                <a:solidFill>
                  <a:schemeClr val="tx1"/>
                </a:solidFill>
                <a:latin typeface="+mj-lt"/>
              </a:rPr>
              <a:t>Competitivas</a:t>
            </a:r>
            <a:r>
              <a:rPr lang="es-ES_tradnl" sz="1400" dirty="0">
                <a:solidFill>
                  <a:schemeClr val="tx1"/>
                </a:solidFill>
                <a:latin typeface="+mj-lt"/>
              </a:rPr>
              <a:t> </a:t>
            </a:r>
            <a:r>
              <a:rPr lang="es-ES_tradnl" sz="1400" dirty="0" smtClean="0">
                <a:solidFill>
                  <a:schemeClr val="tx1"/>
                </a:solidFill>
                <a:latin typeface="+mj-lt"/>
              </a:rPr>
              <a:t>y productivas. </a:t>
            </a:r>
          </a:p>
          <a:p>
            <a:pPr marL="342900" indent="-342900">
              <a:lnSpc>
                <a:spcPct val="130000"/>
              </a:lnSpc>
              <a:buAutoNum type="arabicPeriod" startAt="3"/>
              <a:defRPr/>
            </a:pPr>
            <a:r>
              <a:rPr lang="es-ES_tradnl" sz="1400" dirty="0">
                <a:solidFill>
                  <a:schemeClr val="tx1"/>
                </a:solidFill>
                <a:latin typeface="+mj-lt"/>
              </a:rPr>
              <a:t>I</a:t>
            </a:r>
            <a:r>
              <a:rPr lang="es-ES_tradnl" sz="1400" dirty="0" smtClean="0">
                <a:solidFill>
                  <a:schemeClr val="tx1"/>
                </a:solidFill>
                <a:latin typeface="+mj-lt"/>
              </a:rPr>
              <a:t>ntegradoras de cadenas productivas y generadoras de valor agregado.</a:t>
            </a:r>
          </a:p>
          <a:p>
            <a:pPr marL="342900" indent="-342900">
              <a:lnSpc>
                <a:spcPct val="130000"/>
              </a:lnSpc>
              <a:buAutoNum type="arabicPeriod" startAt="3"/>
              <a:defRPr/>
            </a:pPr>
            <a:r>
              <a:rPr lang="es-ES_tradnl" sz="1400" dirty="0" smtClean="0">
                <a:solidFill>
                  <a:schemeClr val="tx1"/>
                </a:solidFill>
                <a:latin typeface="+mj-lt"/>
              </a:rPr>
              <a:t>Con gobiernos corporativos.</a:t>
            </a:r>
          </a:p>
          <a:p>
            <a:pPr marL="342900" indent="-342900">
              <a:lnSpc>
                <a:spcPct val="130000"/>
              </a:lnSpc>
              <a:buAutoNum type="arabicPeriod" startAt="3"/>
              <a:defRPr/>
            </a:pPr>
            <a:r>
              <a:rPr lang="es-ES_tradnl" sz="1400" dirty="0" smtClean="0">
                <a:solidFill>
                  <a:schemeClr val="tx1"/>
                </a:solidFill>
                <a:latin typeface="+mj-lt"/>
              </a:rPr>
              <a:t>Transparentes en la información </a:t>
            </a:r>
            <a:r>
              <a:rPr lang="es-ES_tradnl" sz="1400" dirty="0">
                <a:solidFill>
                  <a:schemeClr val="tx1"/>
                </a:solidFill>
                <a:latin typeface="+mj-lt"/>
              </a:rPr>
              <a:t>(</a:t>
            </a:r>
            <a:r>
              <a:rPr lang="es-ES_tradnl" sz="1400" dirty="0" smtClean="0">
                <a:solidFill>
                  <a:schemeClr val="tx1"/>
                </a:solidFill>
                <a:latin typeface="+mj-lt"/>
              </a:rPr>
              <a:t>auditadas). </a:t>
            </a:r>
          </a:p>
          <a:p>
            <a:pPr marL="342900" indent="-342900">
              <a:lnSpc>
                <a:spcPct val="130000"/>
              </a:lnSpc>
              <a:buAutoNum type="arabicPeriod" startAt="3"/>
              <a:defRPr/>
            </a:pPr>
            <a:r>
              <a:rPr lang="es-ES_tradnl" sz="1400" dirty="0" smtClean="0">
                <a:solidFill>
                  <a:schemeClr val="tx1"/>
                </a:solidFill>
                <a:latin typeface="+mj-lt"/>
              </a:rPr>
              <a:t>Presentes en mercados con potencial de crecimiento.</a:t>
            </a:r>
          </a:p>
          <a:p>
            <a:pPr marL="342900" indent="-342900">
              <a:lnSpc>
                <a:spcPct val="130000"/>
              </a:lnSpc>
              <a:buAutoNum type="arabicPeriod" startAt="3"/>
              <a:defRPr/>
            </a:pPr>
            <a:r>
              <a:rPr lang="es-ES_tradnl" sz="1400" dirty="0" smtClean="0">
                <a:solidFill>
                  <a:schemeClr val="tx1"/>
                </a:solidFill>
                <a:latin typeface="+mj-lt"/>
              </a:rPr>
              <a:t>Actúan conforme a los principios</a:t>
            </a:r>
            <a:r>
              <a:rPr lang="es-ES_tradnl" sz="1400" dirty="0">
                <a:solidFill>
                  <a:schemeClr val="tx1"/>
                </a:solidFill>
                <a:latin typeface="+mj-lt"/>
              </a:rPr>
              <a:t> </a:t>
            </a:r>
            <a:r>
              <a:rPr lang="es-ES_tradnl" sz="1400" dirty="0" smtClean="0">
                <a:solidFill>
                  <a:schemeClr val="tx1"/>
                </a:solidFill>
                <a:latin typeface="+mj-lt"/>
              </a:rPr>
              <a:t>y </a:t>
            </a:r>
            <a:r>
              <a:rPr lang="es-ES_tradnl" sz="1400" dirty="0">
                <a:solidFill>
                  <a:schemeClr val="tx1"/>
                </a:solidFill>
                <a:latin typeface="+mj-lt"/>
              </a:rPr>
              <a:t>m</a:t>
            </a:r>
            <a:r>
              <a:rPr lang="es-ES_tradnl" sz="1400" dirty="0" smtClean="0">
                <a:solidFill>
                  <a:schemeClr val="tx1"/>
                </a:solidFill>
                <a:latin typeface="+mj-lt"/>
              </a:rPr>
              <a:t>odelo  de economía social y solidaria:</a:t>
            </a:r>
          </a:p>
          <a:p>
            <a:pPr indent="92075">
              <a:lnSpc>
                <a:spcPct val="120000"/>
              </a:lnSpc>
              <a:tabLst>
                <a:tab pos="803275" algn="l"/>
              </a:tabLst>
              <a:defRPr/>
            </a:pPr>
            <a:r>
              <a:rPr lang="es-ES_tradnl" sz="1400" dirty="0" smtClean="0">
                <a:solidFill>
                  <a:schemeClr val="tx1"/>
                </a:solidFill>
                <a:latin typeface="+mj-lt"/>
              </a:rPr>
              <a:t>      1) </a:t>
            </a:r>
            <a:r>
              <a:rPr lang="es-ES" sz="1400" dirty="0" smtClean="0">
                <a:solidFill>
                  <a:schemeClr val="tx1"/>
                </a:solidFill>
                <a:latin typeface="+mj-lt"/>
              </a:rPr>
              <a:t>Primacía </a:t>
            </a:r>
            <a:r>
              <a:rPr lang="es-ES" sz="1400" dirty="0">
                <a:solidFill>
                  <a:schemeClr val="tx1"/>
                </a:solidFill>
                <a:latin typeface="+mj-lt"/>
              </a:rPr>
              <a:t>de las personas y del fin social sobre </a:t>
            </a:r>
            <a:r>
              <a:rPr lang="es-ES" sz="1400" dirty="0" smtClean="0">
                <a:solidFill>
                  <a:schemeClr val="tx1"/>
                </a:solidFill>
                <a:latin typeface="+mj-lt"/>
              </a:rPr>
              <a:t>el capital.</a:t>
            </a:r>
          </a:p>
          <a:p>
            <a:pPr indent="92075">
              <a:lnSpc>
                <a:spcPct val="120000"/>
              </a:lnSpc>
              <a:tabLst>
                <a:tab pos="803275" algn="l"/>
              </a:tabLst>
              <a:defRPr/>
            </a:pPr>
            <a:r>
              <a:rPr lang="es-ES" sz="1400" dirty="0" smtClean="0">
                <a:solidFill>
                  <a:schemeClr val="tx1"/>
                </a:solidFill>
                <a:latin typeface="+mj-lt"/>
              </a:rPr>
              <a:t>      2) Generación de </a:t>
            </a:r>
            <a:r>
              <a:rPr lang="es-ES" sz="1400" dirty="0">
                <a:solidFill>
                  <a:schemeClr val="tx1"/>
                </a:solidFill>
                <a:latin typeface="+mj-lt"/>
              </a:rPr>
              <a:t>riqueza y </a:t>
            </a:r>
            <a:r>
              <a:rPr lang="es-ES" sz="1400" dirty="0" smtClean="0">
                <a:solidFill>
                  <a:schemeClr val="tx1"/>
                </a:solidFill>
                <a:latin typeface="+mj-lt"/>
              </a:rPr>
              <a:t>distribución </a:t>
            </a:r>
            <a:r>
              <a:rPr lang="es-ES" sz="1400" dirty="0">
                <a:solidFill>
                  <a:schemeClr val="tx1"/>
                </a:solidFill>
                <a:latin typeface="+mj-lt"/>
              </a:rPr>
              <a:t>utilidades con </a:t>
            </a:r>
            <a:r>
              <a:rPr lang="es-ES" sz="1400" dirty="0" smtClean="0">
                <a:solidFill>
                  <a:schemeClr val="tx1"/>
                </a:solidFill>
                <a:latin typeface="+mj-lt"/>
              </a:rPr>
              <a:t>base en </a:t>
            </a:r>
            <a:r>
              <a:rPr lang="es-ES" sz="1400" dirty="0">
                <a:solidFill>
                  <a:schemeClr val="tx1"/>
                </a:solidFill>
                <a:latin typeface="+mj-lt"/>
              </a:rPr>
              <a:t>e</a:t>
            </a:r>
            <a:r>
              <a:rPr lang="es-ES" sz="1400" dirty="0" smtClean="0">
                <a:solidFill>
                  <a:schemeClr val="tx1"/>
                </a:solidFill>
                <a:latin typeface="+mj-lt"/>
              </a:rPr>
              <a:t>l </a:t>
            </a:r>
            <a:r>
              <a:rPr lang="es-ES" sz="1400" dirty="0">
                <a:solidFill>
                  <a:schemeClr val="tx1"/>
                </a:solidFill>
                <a:latin typeface="+mj-lt"/>
              </a:rPr>
              <a:t>trabajo o </a:t>
            </a:r>
            <a:r>
              <a:rPr lang="es-ES" sz="1400" dirty="0" smtClean="0">
                <a:solidFill>
                  <a:schemeClr val="tx1"/>
                </a:solidFill>
                <a:latin typeface="+mj-lt"/>
              </a:rPr>
              <a:t>reinvertidas </a:t>
            </a:r>
            <a:r>
              <a:rPr lang="es-ES" sz="1400" dirty="0">
                <a:solidFill>
                  <a:schemeClr val="tx1"/>
                </a:solidFill>
                <a:latin typeface="+mj-lt"/>
              </a:rPr>
              <a:t>al fin </a:t>
            </a:r>
            <a:r>
              <a:rPr lang="es-ES" sz="1400" dirty="0" smtClean="0">
                <a:solidFill>
                  <a:schemeClr val="tx1"/>
                </a:solidFill>
                <a:latin typeface="+mj-lt"/>
              </a:rPr>
              <a:t>social.</a:t>
            </a:r>
          </a:p>
          <a:p>
            <a:pPr indent="92075">
              <a:lnSpc>
                <a:spcPct val="120000"/>
              </a:lnSpc>
              <a:tabLst>
                <a:tab pos="803275" algn="l"/>
              </a:tabLst>
              <a:defRPr/>
            </a:pPr>
            <a:r>
              <a:rPr lang="es-ES" sz="1400" dirty="0">
                <a:solidFill>
                  <a:schemeClr val="tx1"/>
                </a:solidFill>
                <a:latin typeface="+mj-lt"/>
              </a:rPr>
              <a:t> </a:t>
            </a:r>
            <a:r>
              <a:rPr lang="es-ES" sz="1400" dirty="0" smtClean="0">
                <a:solidFill>
                  <a:schemeClr val="tx1"/>
                </a:solidFill>
                <a:latin typeface="+mj-lt"/>
              </a:rPr>
              <a:t>     3) Generación de  empleo formal, estable y de calidad.</a:t>
            </a:r>
          </a:p>
          <a:p>
            <a:pPr indent="92075">
              <a:lnSpc>
                <a:spcPct val="120000"/>
              </a:lnSpc>
              <a:tabLst>
                <a:tab pos="803275" algn="l"/>
              </a:tabLst>
              <a:defRPr/>
            </a:pPr>
            <a:r>
              <a:rPr lang="es-ES" sz="1400" dirty="0" smtClean="0">
                <a:solidFill>
                  <a:schemeClr val="tx1"/>
                </a:solidFill>
                <a:latin typeface="+mj-lt"/>
              </a:rPr>
              <a:t>      4) Propiedad social.</a:t>
            </a:r>
          </a:p>
          <a:p>
            <a:pPr indent="92075">
              <a:lnSpc>
                <a:spcPct val="120000"/>
              </a:lnSpc>
              <a:tabLst>
                <a:tab pos="803275" algn="l"/>
              </a:tabLst>
              <a:defRPr/>
            </a:pPr>
            <a:r>
              <a:rPr lang="es-ES" sz="1400" dirty="0" smtClean="0">
                <a:solidFill>
                  <a:schemeClr val="tx1"/>
                </a:solidFill>
                <a:latin typeface="+mj-lt"/>
              </a:rPr>
              <a:t>      5) Independencia de poderes públicos.</a:t>
            </a:r>
          </a:p>
          <a:p>
            <a:pPr indent="92075">
              <a:lnSpc>
                <a:spcPct val="120000"/>
              </a:lnSpc>
              <a:tabLst>
                <a:tab pos="803275" algn="l"/>
              </a:tabLst>
              <a:defRPr/>
            </a:pPr>
            <a:r>
              <a:rPr lang="es-ES" sz="1400" dirty="0" smtClean="0">
                <a:solidFill>
                  <a:schemeClr val="tx1"/>
                </a:solidFill>
                <a:latin typeface="+mj-lt"/>
              </a:rPr>
              <a:t>      6) Participación de los trabajadores en la gestión de la empresa.</a:t>
            </a:r>
          </a:p>
          <a:p>
            <a:pPr indent="92075">
              <a:lnSpc>
                <a:spcPct val="120000"/>
              </a:lnSpc>
              <a:tabLst>
                <a:tab pos="803275" algn="l"/>
              </a:tabLst>
              <a:defRPr/>
            </a:pPr>
            <a:r>
              <a:rPr lang="es-ES" sz="1400" dirty="0">
                <a:solidFill>
                  <a:schemeClr val="tx1"/>
                </a:solidFill>
                <a:latin typeface="+mj-lt"/>
              </a:rPr>
              <a:t> </a:t>
            </a:r>
            <a:r>
              <a:rPr lang="es-ES" sz="1400" dirty="0" smtClean="0">
                <a:solidFill>
                  <a:schemeClr val="tx1"/>
                </a:solidFill>
                <a:latin typeface="+mj-lt"/>
              </a:rPr>
              <a:t>     7) Construcción de cohesión social.</a:t>
            </a:r>
          </a:p>
          <a:p>
            <a:pPr indent="92075">
              <a:lnSpc>
                <a:spcPct val="120000"/>
              </a:lnSpc>
              <a:tabLst>
                <a:tab pos="803275" algn="l"/>
              </a:tabLst>
              <a:defRPr/>
            </a:pPr>
            <a:r>
              <a:rPr lang="es-ES" sz="1400" dirty="0">
                <a:solidFill>
                  <a:schemeClr val="tx1"/>
                </a:solidFill>
                <a:latin typeface="+mj-lt"/>
              </a:rPr>
              <a:t> </a:t>
            </a:r>
            <a:r>
              <a:rPr lang="es-ES" sz="1400" dirty="0" smtClean="0">
                <a:solidFill>
                  <a:schemeClr val="tx1"/>
                </a:solidFill>
                <a:latin typeface="+mj-lt"/>
              </a:rPr>
              <a:t>     8) Promoción </a:t>
            </a:r>
            <a:r>
              <a:rPr lang="es-ES" sz="1400" dirty="0">
                <a:solidFill>
                  <a:schemeClr val="tx1"/>
                </a:solidFill>
                <a:latin typeface="+mj-lt"/>
              </a:rPr>
              <a:t>de </a:t>
            </a:r>
            <a:r>
              <a:rPr lang="es-ES" sz="1400" dirty="0" smtClean="0">
                <a:solidFill>
                  <a:schemeClr val="tx1"/>
                </a:solidFill>
                <a:latin typeface="+mj-lt"/>
              </a:rPr>
              <a:t>solidaridad, </a:t>
            </a:r>
            <a:r>
              <a:rPr lang="es-ES" sz="1400" dirty="0">
                <a:solidFill>
                  <a:schemeClr val="tx1"/>
                </a:solidFill>
                <a:latin typeface="+mj-lt"/>
              </a:rPr>
              <a:t>conciliación  </a:t>
            </a:r>
            <a:r>
              <a:rPr lang="es-ES" sz="1400" dirty="0" smtClean="0">
                <a:solidFill>
                  <a:schemeClr val="tx1"/>
                </a:solidFill>
                <a:latin typeface="+mj-lt"/>
              </a:rPr>
              <a:t>de </a:t>
            </a:r>
            <a:r>
              <a:rPr lang="es-ES" sz="1400" dirty="0">
                <a:solidFill>
                  <a:schemeClr val="tx1"/>
                </a:solidFill>
                <a:latin typeface="+mj-lt"/>
              </a:rPr>
              <a:t>vida personal, familiar y </a:t>
            </a:r>
            <a:r>
              <a:rPr lang="es-ES" sz="1400" dirty="0" smtClean="0">
                <a:solidFill>
                  <a:schemeClr val="tx1"/>
                </a:solidFill>
                <a:latin typeface="+mj-lt"/>
              </a:rPr>
              <a:t>laboral.</a:t>
            </a:r>
          </a:p>
          <a:p>
            <a:pPr indent="92075">
              <a:lnSpc>
                <a:spcPct val="120000"/>
              </a:lnSpc>
              <a:tabLst>
                <a:tab pos="803275" algn="l"/>
              </a:tabLst>
              <a:defRPr/>
            </a:pPr>
            <a:r>
              <a:rPr lang="es-ES" sz="1400" dirty="0" smtClean="0">
                <a:solidFill>
                  <a:schemeClr val="tx1"/>
                </a:solidFill>
                <a:latin typeface="+mj-lt"/>
              </a:rPr>
              <a:t>      9) Desarrollo local sostenible y equilibrado (regiones de bajos ingresos).</a:t>
            </a:r>
          </a:p>
        </p:txBody>
      </p:sp>
      <p:sp>
        <p:nvSpPr>
          <p:cNvPr id="15" name="14 CuadroTexto"/>
          <p:cNvSpPr txBox="1"/>
          <p:nvPr/>
        </p:nvSpPr>
        <p:spPr>
          <a:xfrm>
            <a:off x="7143768" y="65355"/>
            <a:ext cx="1928794" cy="400110"/>
          </a:xfrm>
          <a:prstGeom prst="rect">
            <a:avLst/>
          </a:prstGeom>
          <a:noFill/>
        </p:spPr>
        <p:txBody>
          <a:bodyPr wrap="square" rtlCol="0">
            <a:spAutoFit/>
          </a:bodyPr>
          <a:lstStyle/>
          <a:p>
            <a:pPr algn="r"/>
            <a:r>
              <a:rPr lang="es-ES" sz="2000" b="1" dirty="0" smtClean="0">
                <a:solidFill>
                  <a:schemeClr val="tx2">
                    <a:lumMod val="75000"/>
                  </a:schemeClr>
                </a:solidFill>
                <a:latin typeface="Calibri" pitchFamily="34" charset="0"/>
              </a:rPr>
              <a:t>FIDES ECOSOL</a:t>
            </a:r>
            <a:endParaRPr lang="es-ES" sz="2000" b="1" dirty="0">
              <a:solidFill>
                <a:schemeClr val="tx2">
                  <a:lumMod val="75000"/>
                </a:schemeClr>
              </a:solidFill>
              <a:latin typeface="Calibri" pitchFamily="34" charset="0"/>
            </a:endParaRPr>
          </a:p>
        </p:txBody>
      </p:sp>
      <p:sp>
        <p:nvSpPr>
          <p:cNvPr id="16" name="1 Marcador de pie de página"/>
          <p:cNvSpPr txBox="1">
            <a:spLocks/>
          </p:cNvSpPr>
          <p:nvPr/>
        </p:nvSpPr>
        <p:spPr>
          <a:xfrm>
            <a:off x="0" y="6686524"/>
            <a:ext cx="5364120" cy="171476"/>
          </a:xfrm>
          <a:prstGeom prst="rect">
            <a:avLst/>
          </a:prstGeom>
        </p:spPr>
        <p:txBody>
          <a:bodyPr vert="horz" lIns="45720" rIns="45720" bIns="0" rtlCol="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800" b="0" i="0" u="none" strike="noStrike" kern="1200" cap="none" spc="0" normalizeH="0" baseline="0" noProof="0" dirty="0" smtClean="0">
                <a:ln>
                  <a:noFill/>
                </a:ln>
                <a:solidFill>
                  <a:schemeClr val="tx1">
                    <a:tint val="95000"/>
                  </a:schemeClr>
                </a:solidFill>
                <a:effectLst/>
                <a:uLnTx/>
                <a:uFillTx/>
                <a:latin typeface="+mn-lt"/>
                <a:ea typeface="+mn-ea"/>
                <a:cs typeface="+mn-cs"/>
              </a:rPr>
              <a:t>Prohibido cualquier tipo de reproducción y/o distribución.</a:t>
            </a:r>
            <a:endParaRPr kumimoji="0" lang="es-ES" sz="8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extLst>
      <p:ext uri="{BB962C8B-B14F-4D97-AF65-F5344CB8AC3E}">
        <p14:creationId xmlns:p14="http://schemas.microsoft.com/office/powerpoint/2010/main" val="12948035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11716</TotalTime>
  <Words>1928</Words>
  <Application>Microsoft Office PowerPoint</Application>
  <PresentationFormat>Presentación en pantalla (4:3)</PresentationFormat>
  <Paragraphs>351</Paragraphs>
  <Slides>18</Slides>
  <Notes>2</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Tema de Office</vt:lpstr>
      <vt:lpstr>Presentación de PowerPoint</vt:lpstr>
      <vt:lpstr>Presentación de PowerPoint</vt:lpstr>
      <vt:lpstr>Fondo FIDES: trabajo en progreso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La economía social en México</vt:lpstr>
      <vt:lpstr>Presentación de PowerPoint</vt:lpstr>
      <vt:lpstr>Presentación de PowerPoint</vt:lpstr>
      <vt:lpstr>Presentación de PowerPoint</vt:lpstr>
      <vt:lpstr>Presentación de PowerPoint</vt:lpstr>
      <vt:lpstr>Presentación de PowerPoint</vt:lpstr>
      <vt:lpstr>   1.  Transición de la política de desarrollo social basada en        transferencias de dinero a beneficiarios, hacia una estrategia        productiva en el desarrollo social instrumentada por        ciudadanos que ejercen derechos y asumen responsabilidades. 2.   Inversiones de impacto: realizadas en empresas, organización y        fondos, con la intención de lograr un impacto social y        ambiental, junto con un rendimiento financiero.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c:creator>
  <cp:lastModifiedBy>miryam</cp:lastModifiedBy>
  <cp:revision>1146</cp:revision>
  <cp:lastPrinted>2012-06-11T15:02:25Z</cp:lastPrinted>
  <dcterms:created xsi:type="dcterms:W3CDTF">2013-07-22T23:03:39Z</dcterms:created>
  <dcterms:modified xsi:type="dcterms:W3CDTF">2013-12-04T18:55:07Z</dcterms:modified>
</cp:coreProperties>
</file>